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10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947" y="-7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46545-4089-4F94-B397-6F1B7CE2AB75}" type="datetimeFigureOut">
              <a:rPr lang="it-IT" smtClean="0"/>
              <a:pPr/>
              <a:t>08/11/2015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4C372-D146-45D5-9C50-5832DED95DD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4C372-D146-45D5-9C50-5832DED95DD3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7F10-CCE6-4E89-AFC6-8093FE334B6E}" type="datetimeFigureOut">
              <a:rPr lang="it-IT" smtClean="0"/>
              <a:pPr/>
              <a:t>08/11/2015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A2CA-8011-47FF-958D-CB53DFBD17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7F10-CCE6-4E89-AFC6-8093FE334B6E}" type="datetimeFigureOut">
              <a:rPr lang="it-IT" smtClean="0"/>
              <a:pPr/>
              <a:t>08/11/2015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A2CA-8011-47FF-958D-CB53DFBD17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7F10-CCE6-4E89-AFC6-8093FE334B6E}" type="datetimeFigureOut">
              <a:rPr lang="it-IT" smtClean="0"/>
              <a:pPr/>
              <a:t>08/11/2015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A2CA-8011-47FF-958D-CB53DFBD17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7F10-CCE6-4E89-AFC6-8093FE334B6E}" type="datetimeFigureOut">
              <a:rPr lang="it-IT" smtClean="0"/>
              <a:pPr/>
              <a:t>08/11/2015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A2CA-8011-47FF-958D-CB53DFBD17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7F10-CCE6-4E89-AFC6-8093FE334B6E}" type="datetimeFigureOut">
              <a:rPr lang="it-IT" smtClean="0"/>
              <a:pPr/>
              <a:t>08/11/2015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A2CA-8011-47FF-958D-CB53DFBD17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7F10-CCE6-4E89-AFC6-8093FE334B6E}" type="datetimeFigureOut">
              <a:rPr lang="it-IT" smtClean="0"/>
              <a:pPr/>
              <a:t>08/11/2015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A2CA-8011-47FF-958D-CB53DFBD17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7F10-CCE6-4E89-AFC6-8093FE334B6E}" type="datetimeFigureOut">
              <a:rPr lang="it-IT" smtClean="0"/>
              <a:pPr/>
              <a:t>08/11/2015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A2CA-8011-47FF-958D-CB53DFBD17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7F10-CCE6-4E89-AFC6-8093FE334B6E}" type="datetimeFigureOut">
              <a:rPr lang="it-IT" smtClean="0"/>
              <a:pPr/>
              <a:t>08/11/2015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A2CA-8011-47FF-958D-CB53DFBD17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7F10-CCE6-4E89-AFC6-8093FE334B6E}" type="datetimeFigureOut">
              <a:rPr lang="it-IT" smtClean="0"/>
              <a:pPr/>
              <a:t>08/11/2015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A2CA-8011-47FF-958D-CB53DFBD17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7F10-CCE6-4E89-AFC6-8093FE334B6E}" type="datetimeFigureOut">
              <a:rPr lang="it-IT" smtClean="0"/>
              <a:pPr/>
              <a:t>08/11/2015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A2CA-8011-47FF-958D-CB53DFBD17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7F10-CCE6-4E89-AFC6-8093FE334B6E}" type="datetimeFigureOut">
              <a:rPr lang="it-IT" smtClean="0"/>
              <a:pPr/>
              <a:t>08/11/2015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AEDBA2CA-8011-47FF-958D-CB53DFBD17E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207F10-CCE6-4E89-AFC6-8093FE334B6E}" type="datetimeFigureOut">
              <a:rPr lang="it-IT" smtClean="0"/>
              <a:pPr/>
              <a:t>08/11/2015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DBA2CA-8011-47FF-958D-CB53DFBD17E4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3400" y="642918"/>
            <a:ext cx="7851648" cy="2557482"/>
          </a:xfrm>
        </p:spPr>
        <p:txBody>
          <a:bodyPr>
            <a:normAutofit fontScale="90000"/>
          </a:bodyPr>
          <a:lstStyle/>
          <a:p>
            <a:pPr hangingPunct="0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67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UNA   RISATA  </a:t>
            </a:r>
            <a:br>
              <a:rPr lang="it-IT" sz="67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it-IT" sz="67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CI</a:t>
            </a:r>
            <a:r>
              <a:rPr lang="it-IT" sz="67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 SALVERA</a:t>
            </a:r>
            <a:r>
              <a:rPr lang="it-IT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’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14348" y="3286124"/>
            <a:ext cx="7854696" cy="235745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t-IT" sz="4800" spc="200" dirty="0" smtClean="0">
                <a:latin typeface="Aharoni" pitchFamily="2" charset="-79"/>
                <a:cs typeface="Aharoni" pitchFamily="2" charset="-79"/>
              </a:rPr>
              <a:t>Umorismo  </a:t>
            </a:r>
          </a:p>
          <a:p>
            <a:pPr algn="ctr"/>
            <a:r>
              <a:rPr lang="it-IT" sz="4800" spc="200" dirty="0" err="1" smtClean="0">
                <a:latin typeface="Aharoni" pitchFamily="2" charset="-79"/>
                <a:cs typeface="Aharoni" pitchFamily="2" charset="-79"/>
              </a:rPr>
              <a:t>Creativita’</a:t>
            </a:r>
            <a:r>
              <a:rPr lang="it-IT" sz="4800" spc="200" dirty="0" smtClean="0">
                <a:latin typeface="Aharoni" pitchFamily="2" charset="-79"/>
                <a:cs typeface="Aharoni" pitchFamily="2" charset="-79"/>
              </a:rPr>
              <a:t> </a:t>
            </a:r>
          </a:p>
          <a:p>
            <a:pPr algn="ctr"/>
            <a:r>
              <a:rPr lang="it-IT" sz="4800" spc="200" dirty="0" smtClean="0">
                <a:latin typeface="Aharoni" pitchFamily="2" charset="-79"/>
                <a:cs typeface="Aharoni" pitchFamily="2" charset="-79"/>
              </a:rPr>
              <a:t>Salute</a:t>
            </a:r>
          </a:p>
          <a:p>
            <a:endParaRPr lang="it-IT" sz="4400" dirty="0" smtClean="0">
              <a:latin typeface="Aharoni" pitchFamily="2" charset="-79"/>
              <a:cs typeface="Aharoni" pitchFamily="2" charset="-79"/>
            </a:endParaRPr>
          </a:p>
          <a:p>
            <a:endParaRPr lang="it-IT" sz="4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2786082" cy="785818"/>
          </a:xfrm>
          <a:solidFill>
            <a:srgbClr val="0070C0"/>
          </a:solidFill>
          <a:ln w="57150" cmpd="thickThin">
            <a:solidFill>
              <a:srgbClr val="0070C0"/>
            </a:solidFill>
          </a:ln>
          <a:effectLst>
            <a:softEdge rad="63500"/>
          </a:effectLst>
        </p:spPr>
        <p:txBody>
          <a:bodyPr/>
          <a:lstStyle/>
          <a:p>
            <a:pPr algn="ctr"/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SOR-PRESA</a:t>
            </a:r>
            <a:r>
              <a:rPr lang="it-IT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it-IT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r>
              <a:rPr lang="it-IT" sz="1000" dirty="0" smtClean="0"/>
              <a:t>          </a:t>
            </a:r>
            <a:endParaRPr lang="it-IT" sz="10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71472" y="1747838"/>
            <a:ext cx="2643206" cy="4395806"/>
          </a:xfrm>
          <a:ln w="57150" cmpd="thickThin">
            <a:solidFill>
              <a:srgbClr val="0070C0"/>
            </a:solidFill>
          </a:ln>
        </p:spPr>
        <p:txBody>
          <a:bodyPr>
            <a:normAutofit lnSpcReduction="10000"/>
          </a:bodyPr>
          <a:lstStyle/>
          <a:p>
            <a:r>
              <a:rPr lang="it-IT" sz="2400" dirty="0" smtClean="0"/>
              <a:t> </a:t>
            </a:r>
            <a:r>
              <a:rPr lang="it-IT" sz="2600" dirty="0" smtClean="0"/>
              <a:t> </a:t>
            </a:r>
            <a:r>
              <a:rPr lang="it-IT" sz="2600" dirty="0" smtClean="0">
                <a:solidFill>
                  <a:srgbClr val="0033CC"/>
                </a:solidFill>
              </a:rPr>
              <a:t>L’umorismo è </a:t>
            </a:r>
          </a:p>
          <a:p>
            <a:pPr>
              <a:spcBef>
                <a:spcPts val="0"/>
              </a:spcBef>
            </a:pPr>
            <a:r>
              <a:rPr lang="it-IT" sz="2600" dirty="0" smtClean="0">
                <a:solidFill>
                  <a:srgbClr val="0033CC"/>
                </a:solidFill>
              </a:rPr>
              <a:t>  frutto di </a:t>
            </a:r>
          </a:p>
          <a:p>
            <a:pPr>
              <a:spcBef>
                <a:spcPts val="0"/>
              </a:spcBef>
            </a:pPr>
            <a:r>
              <a:rPr lang="it-IT" sz="2600" dirty="0" smtClean="0">
                <a:solidFill>
                  <a:srgbClr val="0033CC"/>
                </a:solidFill>
              </a:rPr>
              <a:t>  </a:t>
            </a:r>
            <a:r>
              <a:rPr lang="it-IT" sz="2600" b="1" dirty="0" smtClean="0">
                <a:solidFill>
                  <a:srgbClr val="0033CC"/>
                </a:solidFill>
              </a:rPr>
              <a:t>fantasia </a:t>
            </a:r>
          </a:p>
          <a:p>
            <a:pPr>
              <a:spcBef>
                <a:spcPts val="0"/>
              </a:spcBef>
            </a:pPr>
            <a:r>
              <a:rPr lang="it-IT" sz="2600" b="1" dirty="0" smtClean="0">
                <a:solidFill>
                  <a:srgbClr val="0033CC"/>
                </a:solidFill>
              </a:rPr>
              <a:t>  e  creatività</a:t>
            </a:r>
            <a:r>
              <a:rPr lang="it-IT" sz="2600" dirty="0" smtClean="0">
                <a:solidFill>
                  <a:srgbClr val="0033CC"/>
                </a:solidFill>
              </a:rPr>
              <a:t>, </a:t>
            </a:r>
          </a:p>
          <a:p>
            <a:pPr>
              <a:spcBef>
                <a:spcPts val="0"/>
              </a:spcBef>
            </a:pPr>
            <a:r>
              <a:rPr lang="it-IT" sz="2600" dirty="0" smtClean="0">
                <a:solidFill>
                  <a:srgbClr val="0033CC"/>
                </a:solidFill>
              </a:rPr>
              <a:t>  di </a:t>
            </a:r>
            <a:r>
              <a:rPr lang="it-IT" sz="2600" i="1" dirty="0" smtClean="0">
                <a:solidFill>
                  <a:srgbClr val="0033CC"/>
                </a:solidFill>
              </a:rPr>
              <a:t>“pensiero </a:t>
            </a:r>
          </a:p>
          <a:p>
            <a:pPr>
              <a:spcBef>
                <a:spcPts val="0"/>
              </a:spcBef>
            </a:pPr>
            <a:r>
              <a:rPr lang="it-IT" sz="2600" b="1" i="1" dirty="0" smtClean="0">
                <a:solidFill>
                  <a:srgbClr val="0033CC"/>
                </a:solidFill>
              </a:rPr>
              <a:t>  divergente  </a:t>
            </a:r>
          </a:p>
          <a:p>
            <a:pPr>
              <a:spcBef>
                <a:spcPts val="0"/>
              </a:spcBef>
            </a:pPr>
            <a:r>
              <a:rPr lang="it-IT" sz="2600" b="1" i="1" dirty="0" smtClean="0">
                <a:solidFill>
                  <a:srgbClr val="0033CC"/>
                </a:solidFill>
              </a:rPr>
              <a:t>  e divertente</a:t>
            </a:r>
            <a:r>
              <a:rPr lang="it-IT" sz="2600" dirty="0" smtClean="0">
                <a:solidFill>
                  <a:srgbClr val="0033CC"/>
                </a:solidFill>
              </a:rPr>
              <a:t>”, </a:t>
            </a:r>
          </a:p>
          <a:p>
            <a:pPr>
              <a:spcBef>
                <a:spcPts val="0"/>
              </a:spcBef>
            </a:pPr>
            <a:r>
              <a:rPr lang="it-IT" sz="2600" dirty="0" smtClean="0">
                <a:solidFill>
                  <a:srgbClr val="0033CC"/>
                </a:solidFill>
              </a:rPr>
              <a:t>  per uscire dagli</a:t>
            </a:r>
          </a:p>
          <a:p>
            <a:pPr>
              <a:spcBef>
                <a:spcPts val="0"/>
              </a:spcBef>
            </a:pPr>
            <a:r>
              <a:rPr lang="it-IT" sz="2600" dirty="0" smtClean="0">
                <a:solidFill>
                  <a:srgbClr val="0033CC"/>
                </a:solidFill>
              </a:rPr>
              <a:t>  </a:t>
            </a:r>
            <a:r>
              <a:rPr lang="it-IT" sz="2600" b="1" i="1" dirty="0" smtClean="0">
                <a:solidFill>
                  <a:srgbClr val="0033CC"/>
                </a:solidFill>
              </a:rPr>
              <a:t>schemi  scemi,</a:t>
            </a:r>
          </a:p>
          <a:p>
            <a:pPr>
              <a:spcBef>
                <a:spcPts val="0"/>
              </a:spcBef>
            </a:pPr>
            <a:r>
              <a:rPr lang="it-IT" sz="2600" dirty="0" smtClean="0">
                <a:solidFill>
                  <a:srgbClr val="0033CC"/>
                </a:solidFill>
              </a:rPr>
              <a:t>  e genera stupore </a:t>
            </a:r>
          </a:p>
          <a:p>
            <a:pPr>
              <a:spcBef>
                <a:spcPts val="0"/>
              </a:spcBef>
            </a:pPr>
            <a:r>
              <a:rPr lang="it-IT" sz="2600" dirty="0" smtClean="0">
                <a:solidFill>
                  <a:srgbClr val="0033CC"/>
                </a:solidFill>
              </a:rPr>
              <a:t>  e </a:t>
            </a:r>
            <a:r>
              <a:rPr lang="it-IT" sz="2600" b="1" dirty="0" smtClean="0">
                <a:solidFill>
                  <a:srgbClr val="0033CC"/>
                </a:solidFill>
              </a:rPr>
              <a:t>sorpresa.</a:t>
            </a:r>
            <a:r>
              <a:rPr lang="it-IT" sz="2600" dirty="0" smtClean="0">
                <a:solidFill>
                  <a:srgbClr val="0033CC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endParaRPr lang="it-IT" sz="1000" dirty="0">
              <a:solidFill>
                <a:srgbClr val="0033CC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428992" y="714356"/>
            <a:ext cx="5186371" cy="5429288"/>
          </a:xfrm>
          <a:ln w="57150" cmpd="thickThin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marL="6350" indent="-6350" hangingPunct="0">
              <a:spcBef>
                <a:spcPts val="0"/>
              </a:spcBef>
              <a:buNone/>
            </a:pPr>
            <a:r>
              <a:rPr lang="it-IT" dirty="0" smtClean="0"/>
              <a:t>Come nel caso di quell’uomo infilatosi di nascosto in un </a:t>
            </a:r>
            <a:r>
              <a:rPr lang="it-IT" dirty="0" smtClean="0"/>
              <a:t>mega</a:t>
            </a:r>
            <a:r>
              <a:rPr lang="it-IT" dirty="0" smtClean="0"/>
              <a:t> </a:t>
            </a:r>
            <a:r>
              <a:rPr lang="it-IT" dirty="0" smtClean="0"/>
              <a:t>convento di suore, travestito da suora. La superiora, insospet-titasi, volle controllare tutte le suore, facendogli  alzare le tona-che e dire il proprio nome.  E le suore, alzandosi le tonache: </a:t>
            </a:r>
          </a:p>
          <a:p>
            <a:pPr marL="6350" indent="-6350" hangingPunct="0">
              <a:spcBef>
                <a:spcPts val="0"/>
              </a:spcBef>
              <a:buNone/>
            </a:pPr>
            <a:r>
              <a:rPr lang="it-IT" dirty="0" smtClean="0"/>
              <a:t>-Suor Teresa! </a:t>
            </a:r>
            <a:r>
              <a:rPr lang="it-IT" dirty="0" smtClean="0"/>
              <a:t> -</a:t>
            </a:r>
            <a:r>
              <a:rPr lang="it-IT" dirty="0" smtClean="0"/>
              <a:t>Suor  Gertrude!  </a:t>
            </a:r>
          </a:p>
          <a:p>
            <a:pPr marL="6350" indent="-6350" hangingPunct="0">
              <a:spcBef>
                <a:spcPts val="0"/>
              </a:spcBef>
              <a:buNone/>
            </a:pPr>
            <a:r>
              <a:rPr lang="it-IT" dirty="0" smtClean="0"/>
              <a:t>-Suor Luce! -Suor  </a:t>
            </a:r>
            <a:r>
              <a:rPr lang="it-IT" dirty="0" err="1" smtClean="0"/>
              <a:t>Bernarda</a:t>
            </a:r>
            <a:r>
              <a:rPr lang="it-IT" dirty="0" err="1" smtClean="0"/>
              <a:t>……</a:t>
            </a:r>
            <a:endParaRPr lang="it-IT" dirty="0" smtClean="0"/>
          </a:p>
          <a:p>
            <a:pPr marL="6350" indent="-6350" hangingPunct="0">
              <a:spcBef>
                <a:spcPts val="0"/>
              </a:spcBef>
              <a:buNone/>
            </a:pPr>
            <a:r>
              <a:rPr lang="it-IT" dirty="0" smtClean="0"/>
              <a:t>E quando toccò a lui, s’alzò le tonache e disse: </a:t>
            </a:r>
            <a:r>
              <a:rPr lang="it-IT" dirty="0" err="1" smtClean="0"/>
              <a:t>-</a:t>
            </a:r>
            <a:r>
              <a:rPr lang="it-IT" b="1" dirty="0" err="1" smtClean="0"/>
              <a:t>Sòr…Présa</a:t>
            </a:r>
            <a:r>
              <a:rPr lang="it-IT" dirty="0" smtClean="0"/>
              <a:t>!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71504"/>
          </a:xfrm>
        </p:spPr>
        <p:txBody>
          <a:bodyPr>
            <a:noAutofit/>
          </a:bodyPr>
          <a:lstStyle/>
          <a:p>
            <a:pPr algn="ctr"/>
            <a:r>
              <a:rPr lang="it-IT" sz="4000" b="1" spc="300" dirty="0" smtClean="0">
                <a:solidFill>
                  <a:srgbClr val="FF0000"/>
                </a:solidFill>
              </a:rPr>
              <a:t>L’ARMA  DEL  SORRISO</a:t>
            </a:r>
            <a:endParaRPr lang="it-IT" sz="4000" b="1" spc="3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85786" y="1357298"/>
            <a:ext cx="7572428" cy="4357718"/>
          </a:xfrm>
          <a:ln w="2857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6350" indent="-6350">
              <a:spcBef>
                <a:spcPts val="0"/>
              </a:spcBef>
              <a:buNone/>
            </a:pPr>
            <a:r>
              <a:rPr lang="it-IT" sz="2000" dirty="0" smtClean="0"/>
              <a:t>    </a:t>
            </a:r>
            <a:r>
              <a:rPr lang="it-IT" sz="2400" dirty="0" smtClean="0"/>
              <a:t>Cuor </a:t>
            </a:r>
            <a:r>
              <a:rPr lang="it-IT" sz="2400" dirty="0" smtClean="0"/>
              <a:t>contento il ciel  l’aiuta  a  </a:t>
            </a:r>
            <a:r>
              <a:rPr lang="it-IT" sz="2400" dirty="0" smtClean="0"/>
              <a:t>sapersela  cavar</a:t>
            </a:r>
            <a:endParaRPr lang="it-IT" sz="2400" dirty="0" smtClean="0"/>
          </a:p>
          <a:p>
            <a:pPr>
              <a:spcBef>
                <a:spcPts val="0"/>
              </a:spcBef>
              <a:buNone/>
            </a:pPr>
            <a:r>
              <a:rPr lang="it-IT" sz="2400" dirty="0" smtClean="0"/>
              <a:t>e con l’arma del sorriso  ben più facile </a:t>
            </a:r>
            <a:r>
              <a:rPr lang="it-IT" sz="2400" dirty="0" smtClean="0"/>
              <a:t> sarà</a:t>
            </a:r>
            <a:endParaRPr lang="it-IT" sz="2400" dirty="0" smtClean="0"/>
          </a:p>
          <a:p>
            <a:pPr>
              <a:spcBef>
                <a:spcPts val="0"/>
              </a:spcBef>
              <a:buNone/>
            </a:pPr>
            <a:r>
              <a:rPr lang="it-IT" sz="2400" dirty="0" smtClean="0"/>
              <a:t>perché è un’arma disarmante che sa </a:t>
            </a:r>
            <a:r>
              <a:rPr lang="it-IT" sz="2400" dirty="0" smtClean="0"/>
              <a:t>tutti conquistar</a:t>
            </a:r>
            <a:r>
              <a:rPr lang="it-IT" sz="2400" dirty="0" smtClean="0"/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it-IT" sz="2400" dirty="0" smtClean="0"/>
              <a:t>    Ma </a:t>
            </a:r>
            <a:r>
              <a:rPr lang="it-IT" sz="2400" dirty="0" smtClean="0"/>
              <a:t>gli antichi  </a:t>
            </a:r>
            <a:r>
              <a:rPr lang="it-IT" sz="2400" dirty="0" err="1" smtClean="0"/>
              <a:t>preferivan</a:t>
            </a:r>
            <a:r>
              <a:rPr lang="it-IT" sz="2400" dirty="0" smtClean="0"/>
              <a:t> di </a:t>
            </a:r>
            <a:r>
              <a:rPr lang="it-IT" sz="2400" dirty="0" smtClean="0"/>
              <a:t>chi ride diffidar,</a:t>
            </a:r>
          </a:p>
          <a:p>
            <a:pPr>
              <a:spcBef>
                <a:spcPts val="0"/>
              </a:spcBef>
              <a:buNone/>
            </a:pPr>
            <a:r>
              <a:rPr lang="it-IT" sz="2400" dirty="0" smtClean="0"/>
              <a:t>che da stolti fosse </a:t>
            </a:r>
            <a:r>
              <a:rPr lang="it-IT" sz="2400" dirty="0" smtClean="0"/>
              <a:t>rider  </a:t>
            </a:r>
            <a:r>
              <a:rPr lang="it-IT" sz="2400" dirty="0" err="1" smtClean="0"/>
              <a:t>eran</a:t>
            </a:r>
            <a:r>
              <a:rPr lang="it-IT" sz="2400" dirty="0" smtClean="0"/>
              <a:t> </a:t>
            </a:r>
            <a:r>
              <a:rPr lang="it-IT" sz="2400" dirty="0" smtClean="0"/>
              <a:t>soliti pensar.</a:t>
            </a:r>
          </a:p>
          <a:p>
            <a:pPr>
              <a:spcBef>
                <a:spcPts val="0"/>
              </a:spcBef>
              <a:buNone/>
            </a:pPr>
            <a:r>
              <a:rPr lang="it-IT" sz="2400" dirty="0" smtClean="0"/>
              <a:t>    Rider </a:t>
            </a:r>
            <a:r>
              <a:rPr lang="it-IT" sz="2400" dirty="0" smtClean="0"/>
              <a:t>troppo non conviene, ci dobbiamo </a:t>
            </a:r>
            <a:r>
              <a:rPr lang="it-IT" sz="2400" dirty="0" smtClean="0"/>
              <a:t>regolar</a:t>
            </a:r>
          </a:p>
          <a:p>
            <a:pPr>
              <a:spcBef>
                <a:spcPts val="0"/>
              </a:spcBef>
              <a:buNone/>
            </a:pPr>
            <a:r>
              <a:rPr lang="it-IT" sz="2400" dirty="0" smtClean="0"/>
              <a:t>ma anche </a:t>
            </a:r>
            <a:r>
              <a:rPr lang="it-IT" sz="2400" dirty="0" smtClean="0"/>
              <a:t>rider è una cosa molto seria in verità,</a:t>
            </a:r>
          </a:p>
          <a:p>
            <a:pPr>
              <a:spcBef>
                <a:spcPts val="0"/>
              </a:spcBef>
              <a:buNone/>
            </a:pPr>
            <a:r>
              <a:rPr lang="it-IT" sz="2400" dirty="0" smtClean="0"/>
              <a:t>anche se c’è riso e riso, una grande varietà,</a:t>
            </a:r>
          </a:p>
          <a:p>
            <a:pPr>
              <a:spcBef>
                <a:spcPts val="0"/>
              </a:spcBef>
              <a:buNone/>
            </a:pPr>
            <a:r>
              <a:rPr lang="it-IT" sz="2400" dirty="0" smtClean="0"/>
              <a:t>sia banale che sublime, ben diversa qualità.</a:t>
            </a:r>
          </a:p>
          <a:p>
            <a:pPr>
              <a:spcBef>
                <a:spcPts val="0"/>
              </a:spcBef>
              <a:buNone/>
            </a:pPr>
            <a:r>
              <a:rPr lang="it-IT" sz="2400" dirty="0" smtClean="0"/>
              <a:t>     C’è </a:t>
            </a:r>
            <a:r>
              <a:rPr lang="it-IT" sz="2400" dirty="0" smtClean="0"/>
              <a:t>chi ride con bonaria e gioiosa amenità</a:t>
            </a:r>
          </a:p>
          <a:p>
            <a:pPr>
              <a:spcBef>
                <a:spcPts val="0"/>
              </a:spcBef>
              <a:buNone/>
            </a:pPr>
            <a:r>
              <a:rPr lang="it-IT" sz="2400" dirty="0" smtClean="0"/>
              <a:t>con battute </a:t>
            </a:r>
            <a:r>
              <a:rPr lang="it-IT" sz="2400" b="1" i="1" dirty="0" smtClean="0">
                <a:solidFill>
                  <a:srgbClr val="FF0000"/>
                </a:solidFill>
              </a:rPr>
              <a:t>ori-g-eniali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dirty="0" smtClean="0"/>
              <a:t> piene di </a:t>
            </a:r>
            <a:r>
              <a:rPr lang="it-IT" sz="2400" dirty="0" smtClean="0"/>
              <a:t>creatività.</a:t>
            </a:r>
            <a:endParaRPr lang="it-IT" sz="2400" dirty="0" smtClean="0"/>
          </a:p>
          <a:p>
            <a:pPr>
              <a:spcBef>
                <a:spcPts val="0"/>
              </a:spcBef>
              <a:buNone/>
            </a:pPr>
            <a:endParaRPr lang="it-IT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785786" y="880611"/>
            <a:ext cx="7572428" cy="4801314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it-IT" dirty="0" smtClean="0"/>
          </a:p>
          <a:p>
            <a:r>
              <a:rPr lang="it-IT" sz="2400" dirty="0" smtClean="0"/>
              <a:t>   C’è chi ride a crepapelle grazie alla comicità</a:t>
            </a:r>
          </a:p>
          <a:p>
            <a:r>
              <a:rPr lang="it-IT" sz="2400" dirty="0" smtClean="0"/>
              <a:t>e</a:t>
            </a:r>
            <a:r>
              <a:rPr lang="it-IT" sz="2400" dirty="0" smtClean="0"/>
              <a:t> chi a </a:t>
            </a:r>
            <a:r>
              <a:rPr lang="it-IT" sz="2400" dirty="0" err="1" smtClean="0"/>
              <a:t>crepapellerossa</a:t>
            </a:r>
            <a:r>
              <a:rPr lang="it-IT" sz="2400" dirty="0" smtClean="0"/>
              <a:t> s’è d’indiana identità.</a:t>
            </a:r>
          </a:p>
          <a:p>
            <a:r>
              <a:rPr lang="it-IT" sz="2400" dirty="0" smtClean="0"/>
              <a:t>  C’è </a:t>
            </a:r>
            <a:r>
              <a:rPr lang="it-IT" sz="2400" dirty="0" smtClean="0"/>
              <a:t>chi ride e chi ridacchia e così tira a </a:t>
            </a:r>
            <a:r>
              <a:rPr lang="it-IT" sz="2400" dirty="0" smtClean="0"/>
              <a:t>campar.</a:t>
            </a:r>
            <a:endParaRPr lang="it-IT" sz="2400" dirty="0" smtClean="0"/>
          </a:p>
          <a:p>
            <a:r>
              <a:rPr lang="it-IT" sz="2400" dirty="0" smtClean="0"/>
              <a:t>  C’è </a:t>
            </a:r>
            <a:r>
              <a:rPr lang="it-IT" sz="2400" dirty="0" smtClean="0"/>
              <a:t>chi ride per non pianger, con la voglia di sperar,</a:t>
            </a:r>
          </a:p>
          <a:p>
            <a:r>
              <a:rPr lang="it-IT" sz="2400" dirty="0" smtClean="0"/>
              <a:t>nonostante tutto quanto, con  tenace volontà.</a:t>
            </a:r>
          </a:p>
          <a:p>
            <a:r>
              <a:rPr lang="it-IT" sz="2400" dirty="0" smtClean="0"/>
              <a:t>   C’è </a:t>
            </a:r>
            <a:r>
              <a:rPr lang="it-IT" sz="2400" dirty="0" smtClean="0"/>
              <a:t>chi ride poco o niente, tutto serio se ne sta</a:t>
            </a:r>
          </a:p>
          <a:p>
            <a:r>
              <a:rPr lang="it-IT" sz="2400" dirty="0" smtClean="0"/>
              <a:t>perché sente tutto il peso di una tragica realtà.</a:t>
            </a:r>
          </a:p>
          <a:p>
            <a:r>
              <a:rPr lang="it-IT" sz="2400" dirty="0" smtClean="0"/>
              <a:t>  C’è </a:t>
            </a:r>
            <a:r>
              <a:rPr lang="it-IT" sz="2400" dirty="0" smtClean="0"/>
              <a:t>chi ride con la gioia di </a:t>
            </a:r>
            <a:r>
              <a:rPr lang="it-IT" sz="2400" dirty="0" smtClean="0"/>
              <a:t>una </a:t>
            </a:r>
            <a:r>
              <a:rPr lang="it-IT" sz="2400" dirty="0" smtClean="0"/>
              <a:t>semplice </a:t>
            </a:r>
            <a:r>
              <a:rPr lang="it-IT" sz="2400" dirty="0" smtClean="0"/>
              <a:t>bontà</a:t>
            </a:r>
            <a:r>
              <a:rPr lang="it-IT" sz="2400" dirty="0" smtClean="0"/>
              <a:t>.</a:t>
            </a:r>
            <a:endParaRPr lang="it-IT" sz="2400" dirty="0" smtClean="0"/>
          </a:p>
          <a:p>
            <a:r>
              <a:rPr lang="it-IT" sz="2400" dirty="0" smtClean="0"/>
              <a:t>  C’è chi ride e chi sghignazza con feroce crudeltà.</a:t>
            </a:r>
          </a:p>
          <a:p>
            <a:r>
              <a:rPr lang="it-IT" sz="2400" dirty="0" smtClean="0"/>
              <a:t>  C’è </a:t>
            </a:r>
            <a:r>
              <a:rPr lang="it-IT" sz="2400" dirty="0" smtClean="0"/>
              <a:t>chi ride per  schernire e sugli altri ironizzar</a:t>
            </a:r>
          </a:p>
          <a:p>
            <a:r>
              <a:rPr lang="it-IT" sz="2400" dirty="0" smtClean="0"/>
              <a:t>o per castigare i vizi dell’umana </a:t>
            </a:r>
            <a:r>
              <a:rPr lang="it-IT" sz="2400" dirty="0" smtClean="0"/>
              <a:t>società</a:t>
            </a:r>
            <a:r>
              <a:rPr lang="it-IT" sz="2400" dirty="0" smtClean="0"/>
              <a:t>.</a:t>
            </a:r>
            <a:endParaRPr lang="it-IT" sz="2400" dirty="0" smtClean="0"/>
          </a:p>
          <a:p>
            <a:endParaRPr lang="it-IT" sz="2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785786" y="714356"/>
            <a:ext cx="7572428" cy="541686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2400" dirty="0" smtClean="0"/>
              <a:t>   C’è </a:t>
            </a:r>
            <a:r>
              <a:rPr lang="it-IT" sz="2400" dirty="0" smtClean="0"/>
              <a:t>chi contro i tiranni  e le loro assurdità</a:t>
            </a:r>
          </a:p>
          <a:p>
            <a:r>
              <a:rPr lang="it-IT" sz="2400" dirty="0" smtClean="0"/>
              <a:t>lanciò il grido: </a:t>
            </a:r>
            <a:r>
              <a:rPr lang="it-IT" sz="2400" i="1" dirty="0" smtClean="0"/>
              <a:t>“Una risata tutti vi seppellirà!” </a:t>
            </a:r>
            <a:r>
              <a:rPr lang="it-IT" sz="2400" i="1" baseline="30000" dirty="0" smtClean="0"/>
              <a:t>(1)</a:t>
            </a:r>
            <a:endParaRPr lang="it-IT" sz="2400" dirty="0" smtClean="0"/>
          </a:p>
          <a:p>
            <a:r>
              <a:rPr lang="it-IT" sz="2400" dirty="0" smtClean="0"/>
              <a:t>   Ma </a:t>
            </a:r>
            <a:r>
              <a:rPr lang="it-IT" sz="2400" dirty="0" smtClean="0"/>
              <a:t>laddove c’è umorismo lì c’è anche umanità </a:t>
            </a:r>
            <a:r>
              <a:rPr lang="it-IT" sz="2400" baseline="30000" dirty="0" smtClean="0"/>
              <a:t> </a:t>
            </a:r>
            <a:r>
              <a:rPr lang="it-IT" sz="2400" i="1" baseline="30000" dirty="0" smtClean="0"/>
              <a:t>(</a:t>
            </a:r>
            <a:r>
              <a:rPr lang="it-IT" sz="2400" i="1" baseline="30000" dirty="0" smtClean="0"/>
              <a:t>2)</a:t>
            </a:r>
          </a:p>
          <a:p>
            <a:r>
              <a:rPr lang="it-IT" sz="2400" dirty="0" smtClean="0"/>
              <a:t>ed </a:t>
            </a:r>
            <a:r>
              <a:rPr lang="it-IT" sz="2400" dirty="0" smtClean="0"/>
              <a:t>allora una risata ancor  più ci salverà</a:t>
            </a:r>
            <a:r>
              <a:rPr lang="it-IT" sz="2400" dirty="0" smtClean="0"/>
              <a:t>!</a:t>
            </a:r>
            <a:r>
              <a:rPr lang="it-IT" sz="2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it-IT" sz="2400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endParaRPr lang="it-IT" sz="1000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endParaRPr lang="it-IT" sz="1000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endParaRPr lang="it-IT" sz="1000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288925"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2000" i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 </a:t>
            </a:r>
            <a:r>
              <a:rPr lang="it-IT" sz="2000" i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“</a:t>
            </a:r>
            <a:r>
              <a:rPr lang="it-IT" sz="2000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La fantasia distruggerà il potere e una risata vi seppellirà</a:t>
            </a:r>
            <a:r>
              <a:rPr lang="it-IT" sz="2000" i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” era il motto degli anarchici francesi di fine ‘800. Fu </a:t>
            </a:r>
            <a:r>
              <a:rPr lang="it-IT" sz="2000" i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ripreso </a:t>
            </a:r>
            <a:r>
              <a:rPr lang="it-IT" sz="2000" i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dai movimenti studenteschi del '68 e </a:t>
            </a:r>
            <a:r>
              <a:rPr lang="it-IT" sz="2000" i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'77. Piace a Dario </a:t>
            </a:r>
            <a:r>
              <a:rPr lang="it-IT" sz="2000" i="1" dirty="0" err="1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Fò</a:t>
            </a:r>
            <a:r>
              <a:rPr lang="it-IT" sz="2000" i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E </a:t>
            </a:r>
            <a:r>
              <a:rPr lang="it-IT" sz="2000" i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Totò sbotta: </a:t>
            </a:r>
            <a:r>
              <a:rPr lang="it-IT" sz="2000" i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it-IT" sz="2000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Onorevole? Ma chi? Ma mi faccia il piacere! </a:t>
            </a:r>
            <a:r>
              <a:rPr lang="it-IT" sz="2000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it-IT" sz="2000" i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Esso </a:t>
            </a:r>
            <a:r>
              <a:rPr lang="it-IT" sz="2000" i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ricorda anche il bimbo che esclamò: -Il Re è nudo! </a:t>
            </a:r>
            <a:r>
              <a:rPr lang="it-IT" sz="2000" i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I </a:t>
            </a:r>
            <a:r>
              <a:rPr lang="it-IT" sz="2000" i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bambini infatti, con la loro ingenuità, scoprono gli altarini, le ipocrisie e le marachelle degli adulti. Come dice un proverbio in dialetto maceratese: </a:t>
            </a:r>
            <a:r>
              <a:rPr lang="it-IT" sz="2000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“Li vardasci (li frichi) (i bambini) e li puji (polli) sporca casa</a:t>
            </a:r>
            <a:r>
              <a:rPr lang="it-IT" sz="2000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.”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it-IT" sz="2000" i="1" dirty="0" smtClean="0">
              <a:solidFill>
                <a:srgbClr val="0033CC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28892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000" i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</a:t>
            </a:r>
            <a:r>
              <a:rPr lang="it-IT" sz="2000" i="1" dirty="0" err="1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-Ionesco</a:t>
            </a:r>
            <a:r>
              <a:rPr lang="it-IT" sz="2000" i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afferma </a:t>
            </a:r>
            <a:r>
              <a:rPr lang="it-IT" sz="2000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“Dove c’è umorismo c’è umanità, dove non c’è umorismo c’è il campo di concentramento</a:t>
            </a:r>
            <a:r>
              <a:rPr lang="it-IT" sz="2000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.”</a:t>
            </a:r>
            <a:r>
              <a:rPr lang="it-IT" sz="2000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it-IT" sz="2000" dirty="0" smtClean="0">
              <a:solidFill>
                <a:srgbClr val="0033CC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476412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89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Connettore 1 9"/>
          <p:cNvCxnSpPr/>
          <p:nvPr/>
        </p:nvCxnSpPr>
        <p:spPr>
          <a:xfrm>
            <a:off x="1214414" y="2570156"/>
            <a:ext cx="2643206" cy="1588"/>
          </a:xfrm>
          <a:prstGeom prst="line">
            <a:avLst/>
          </a:prstGeom>
          <a:ln w="127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704088"/>
            <a:ext cx="8001056" cy="1439028"/>
          </a:xfrm>
          <a:solidFill>
            <a:srgbClr val="0070C0"/>
          </a:solidFill>
          <a:effectLst>
            <a:softEdge rad="63500"/>
          </a:effectLst>
        </p:spPr>
        <p:txBody>
          <a:bodyPr>
            <a:normAutofit fontScale="90000"/>
          </a:bodyPr>
          <a:lstStyle/>
          <a:p>
            <a:pPr algn="ctr"/>
            <a:r>
              <a:rPr lang="it-IT" sz="4900" b="1" smtClean="0">
                <a:solidFill>
                  <a:schemeClr val="bg1"/>
                </a:solidFill>
              </a:rPr>
              <a:t>Ridere  è  una  cosa  seria </a:t>
            </a:r>
            <a:r>
              <a:rPr lang="it-IT" smtClean="0">
                <a:solidFill>
                  <a:schemeClr val="bg1"/>
                </a:solidFill>
              </a:rPr>
              <a:t/>
            </a:r>
            <a:br>
              <a:rPr lang="it-IT" smtClean="0">
                <a:solidFill>
                  <a:schemeClr val="bg1"/>
                </a:solidFill>
              </a:rPr>
            </a:br>
            <a:r>
              <a:rPr lang="it-IT" i="1" smtClean="0">
                <a:solidFill>
                  <a:schemeClr val="bg1"/>
                </a:solidFill>
              </a:rPr>
              <a:t> 					    </a:t>
            </a:r>
            <a:r>
              <a:rPr lang="it-IT" sz="3600" i="1" smtClean="0">
                <a:solidFill>
                  <a:schemeClr val="bg1"/>
                </a:solidFill>
              </a:rPr>
              <a:t>Mario  Farné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71515" y="2285992"/>
            <a:ext cx="2614601" cy="3929090"/>
          </a:xfrm>
          <a:ln w="57150" cmpd="thickThin">
            <a:solidFill>
              <a:srgbClr val="0070C0"/>
            </a:solidFill>
          </a:ln>
        </p:spPr>
        <p:txBody>
          <a:bodyPr>
            <a:normAutofit fontScale="25000" lnSpcReduction="20000"/>
          </a:bodyPr>
          <a:lstStyle/>
          <a:p>
            <a:pPr hangingPunct="0"/>
            <a:endParaRPr lang="it-IT" sz="800" smtClean="0">
              <a:solidFill>
                <a:srgbClr val="0070C0"/>
              </a:solidFill>
            </a:endParaRPr>
          </a:p>
          <a:p>
            <a:pPr marL="6350" indent="-6350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6000" smtClean="0">
                <a:solidFill>
                  <a:srgbClr val="0033CC"/>
                </a:solidFill>
              </a:rPr>
              <a:t> Una risata </a:t>
            </a:r>
          </a:p>
          <a:p>
            <a:pPr marL="6350" indent="-6350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6000" smtClean="0">
                <a:solidFill>
                  <a:srgbClr val="0033CC"/>
                </a:solidFill>
              </a:rPr>
              <a:t> al giorno </a:t>
            </a:r>
          </a:p>
          <a:p>
            <a:pPr marL="6350" indent="-6350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6000" smtClean="0">
                <a:solidFill>
                  <a:srgbClr val="0033CC"/>
                </a:solidFill>
              </a:rPr>
              <a:t> leva </a:t>
            </a:r>
          </a:p>
          <a:p>
            <a:pPr marL="6350" indent="-6350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6000" smtClean="0">
                <a:solidFill>
                  <a:srgbClr val="0033CC"/>
                </a:solidFill>
              </a:rPr>
              <a:t> il medico </a:t>
            </a:r>
          </a:p>
          <a:p>
            <a:pPr marL="6350" indent="-6350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6000" smtClean="0">
                <a:solidFill>
                  <a:srgbClr val="0033CC"/>
                </a:solidFill>
              </a:rPr>
              <a:t> di torno.</a:t>
            </a:r>
          </a:p>
          <a:p>
            <a:pPr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200" smtClean="0">
                <a:solidFill>
                  <a:srgbClr val="0070C0"/>
                </a:solidFill>
              </a:rPr>
              <a:t>       </a:t>
            </a:r>
          </a:p>
          <a:p>
            <a:pPr hangingPunct="0">
              <a:lnSpc>
                <a:spcPct val="110000"/>
              </a:lnSpc>
              <a:spcBef>
                <a:spcPts val="0"/>
              </a:spcBef>
              <a:buNone/>
            </a:pPr>
            <a:endParaRPr lang="it-IT" sz="1200" smtClean="0">
              <a:solidFill>
                <a:srgbClr val="0070C0"/>
              </a:solidFill>
            </a:endParaRPr>
          </a:p>
          <a:p>
            <a:pPr hangingPunct="0">
              <a:lnSpc>
                <a:spcPct val="110000"/>
              </a:lnSpc>
              <a:spcBef>
                <a:spcPts val="0"/>
              </a:spcBef>
              <a:buNone/>
            </a:pPr>
            <a:endParaRPr lang="it-IT" sz="1200" smtClean="0">
              <a:solidFill>
                <a:srgbClr val="0070C0"/>
              </a:solidFill>
            </a:endParaRPr>
          </a:p>
          <a:p>
            <a:pPr hangingPunct="0">
              <a:lnSpc>
                <a:spcPct val="110000"/>
              </a:lnSpc>
              <a:spcBef>
                <a:spcPts val="0"/>
              </a:spcBef>
              <a:buNone/>
            </a:pPr>
            <a:endParaRPr lang="it-IT" sz="1200" smtClean="0">
              <a:solidFill>
                <a:srgbClr val="0070C0"/>
              </a:solidFill>
            </a:endParaRPr>
          </a:p>
          <a:p>
            <a:pPr hangingPunct="0">
              <a:lnSpc>
                <a:spcPct val="110000"/>
              </a:lnSpc>
              <a:spcBef>
                <a:spcPts val="0"/>
              </a:spcBef>
              <a:buNone/>
            </a:pPr>
            <a:endParaRPr lang="it-IT" sz="1200" smtClean="0">
              <a:solidFill>
                <a:srgbClr val="0070C0"/>
              </a:solidFill>
            </a:endParaRPr>
          </a:p>
          <a:p>
            <a:pPr hangingPunct="0">
              <a:lnSpc>
                <a:spcPct val="110000"/>
              </a:lnSpc>
              <a:spcBef>
                <a:spcPts val="0"/>
              </a:spcBef>
              <a:buNone/>
            </a:pPr>
            <a:endParaRPr lang="it-IT" sz="1200" smtClean="0">
              <a:solidFill>
                <a:srgbClr val="0070C0"/>
              </a:solidFill>
            </a:endParaRPr>
          </a:p>
          <a:p>
            <a:pPr hangingPunct="0">
              <a:lnSpc>
                <a:spcPct val="110000"/>
              </a:lnSpc>
              <a:spcBef>
                <a:spcPts val="0"/>
              </a:spcBef>
              <a:buNone/>
            </a:pPr>
            <a:endParaRPr lang="it-IT" sz="1200" smtClean="0">
              <a:solidFill>
                <a:srgbClr val="0070C0"/>
              </a:solidFill>
            </a:endParaRPr>
          </a:p>
          <a:p>
            <a:pPr hangingPunct="0">
              <a:lnSpc>
                <a:spcPct val="110000"/>
              </a:lnSpc>
              <a:spcBef>
                <a:spcPts val="0"/>
              </a:spcBef>
              <a:buNone/>
            </a:pPr>
            <a:endParaRPr lang="it-IT" sz="1200" smtClean="0">
              <a:solidFill>
                <a:srgbClr val="0070C0"/>
              </a:solidFill>
            </a:endParaRPr>
          </a:p>
          <a:p>
            <a:pPr hangingPunct="0">
              <a:lnSpc>
                <a:spcPct val="110000"/>
              </a:lnSpc>
              <a:spcBef>
                <a:spcPts val="0"/>
              </a:spcBef>
              <a:buNone/>
            </a:pPr>
            <a:endParaRPr lang="it-IT" sz="1200" smtClean="0">
              <a:solidFill>
                <a:srgbClr val="0070C0"/>
              </a:solidFill>
            </a:endParaRPr>
          </a:p>
          <a:p>
            <a:pPr hangingPunct="0">
              <a:lnSpc>
                <a:spcPct val="110000"/>
              </a:lnSpc>
              <a:spcBef>
                <a:spcPts val="0"/>
              </a:spcBef>
              <a:buNone/>
            </a:pPr>
            <a:endParaRPr lang="it-IT" sz="1200" smtClean="0">
              <a:solidFill>
                <a:srgbClr val="0070C0"/>
              </a:solidFill>
            </a:endParaRPr>
          </a:p>
          <a:p>
            <a:pPr hangingPunct="0">
              <a:lnSpc>
                <a:spcPct val="110000"/>
              </a:lnSpc>
              <a:spcBef>
                <a:spcPts val="0"/>
              </a:spcBef>
              <a:buNone/>
            </a:pPr>
            <a:endParaRPr lang="it-IT" sz="1200" smtClean="0">
              <a:solidFill>
                <a:srgbClr val="0070C0"/>
              </a:solidFill>
            </a:endParaRPr>
          </a:p>
          <a:p>
            <a:pPr hangingPunct="0">
              <a:lnSpc>
                <a:spcPct val="110000"/>
              </a:lnSpc>
              <a:spcBef>
                <a:spcPts val="0"/>
              </a:spcBef>
              <a:buNone/>
            </a:pPr>
            <a:endParaRPr lang="it-IT" sz="1200" smtClean="0">
              <a:solidFill>
                <a:srgbClr val="0070C0"/>
              </a:solidFill>
            </a:endParaRPr>
          </a:p>
          <a:p>
            <a:pPr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7200" smtClean="0">
                <a:solidFill>
                  <a:srgbClr val="0070C0"/>
                </a:solidFill>
              </a:rPr>
              <a:t>	</a:t>
            </a:r>
            <a:r>
              <a:rPr lang="it-IT" sz="8000" smtClean="0">
                <a:solidFill>
                  <a:srgbClr val="0070C0"/>
                </a:solidFill>
              </a:rPr>
              <a:t>      </a:t>
            </a:r>
            <a:r>
              <a:rPr lang="it-IT" sz="8000" b="1" i="1" smtClean="0">
                <a:solidFill>
                  <a:srgbClr val="FF0000"/>
                </a:solidFill>
                <a:latin typeface="Jokerman" pitchFamily="82" charset="0"/>
              </a:rPr>
              <a:t>Mario  Farné</a:t>
            </a:r>
            <a:endParaRPr lang="it-IT" sz="8000" b="1" smtClean="0">
              <a:solidFill>
                <a:srgbClr val="FF0000"/>
              </a:solidFill>
              <a:latin typeface="Jokerman" pitchFamily="82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it-IT" sz="55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8993" y="2285992"/>
            <a:ext cx="5072098" cy="3929090"/>
          </a:xfrm>
          <a:ln w="57150" cmpd="thickThin">
            <a:solidFill>
              <a:srgbClr val="0070C0"/>
            </a:solidFill>
          </a:ln>
        </p:spPr>
        <p:txBody>
          <a:bodyPr>
            <a:normAutofit fontScale="25000" lnSpcReduction="20000"/>
          </a:bodyPr>
          <a:lstStyle/>
          <a:p>
            <a:pPr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2800" dirty="0" smtClean="0">
                <a:solidFill>
                  <a:srgbClr val="0033CC"/>
                </a:solidFill>
              </a:rPr>
              <a:t>Imparare a ridere in modo</a:t>
            </a:r>
          </a:p>
          <a:p>
            <a:pPr marL="6350" indent="-6350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2800" dirty="0" smtClean="0">
                <a:solidFill>
                  <a:srgbClr val="0033CC"/>
                </a:solidFill>
              </a:rPr>
              <a:t>sano e liberante è forse </a:t>
            </a:r>
          </a:p>
          <a:p>
            <a:pPr marL="6350" indent="-6350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2800" dirty="0" smtClean="0">
                <a:solidFill>
                  <a:srgbClr val="0033CC"/>
                </a:solidFill>
              </a:rPr>
              <a:t>uno degli obiettivi educa-</a:t>
            </a:r>
          </a:p>
          <a:p>
            <a:pPr marL="6350" indent="-6350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2800" dirty="0" err="1" smtClean="0">
                <a:solidFill>
                  <a:srgbClr val="0033CC"/>
                </a:solidFill>
              </a:rPr>
              <a:t>tivi</a:t>
            </a:r>
            <a:r>
              <a:rPr lang="it-IT" sz="12800" dirty="0" smtClean="0">
                <a:solidFill>
                  <a:srgbClr val="0033CC"/>
                </a:solidFill>
              </a:rPr>
              <a:t> più validi che la pedagogia possa garantire alle giovani generazioni </a:t>
            </a:r>
          </a:p>
          <a:p>
            <a:pPr marL="6350" indent="-6350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2800" dirty="0" smtClean="0">
                <a:solidFill>
                  <a:srgbClr val="0033CC"/>
                </a:solidFill>
              </a:rPr>
              <a:t>e non solo a loro.</a:t>
            </a:r>
          </a:p>
          <a:p>
            <a:pPr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200" dirty="0" smtClean="0">
                <a:solidFill>
                  <a:srgbClr val="0070C0"/>
                </a:solidFill>
              </a:rPr>
              <a:t>   </a:t>
            </a:r>
          </a:p>
          <a:p>
            <a:pPr hangingPunct="0">
              <a:lnSpc>
                <a:spcPct val="110000"/>
              </a:lnSpc>
              <a:spcBef>
                <a:spcPts val="0"/>
              </a:spcBef>
              <a:buNone/>
            </a:pPr>
            <a:endParaRPr lang="it-IT" sz="1200" dirty="0" smtClean="0">
              <a:solidFill>
                <a:srgbClr val="0070C0"/>
              </a:solidFill>
            </a:endParaRPr>
          </a:p>
          <a:p>
            <a:pPr hangingPunct="0">
              <a:lnSpc>
                <a:spcPct val="110000"/>
              </a:lnSpc>
              <a:spcBef>
                <a:spcPts val="0"/>
              </a:spcBef>
              <a:buNone/>
            </a:pPr>
            <a:endParaRPr lang="it-IT" sz="5500" i="1" dirty="0" smtClean="0">
              <a:solidFill>
                <a:srgbClr val="0070C0"/>
              </a:solidFill>
            </a:endParaRPr>
          </a:p>
          <a:p>
            <a:pPr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7200" i="1" dirty="0" smtClean="0">
                <a:solidFill>
                  <a:srgbClr val="0070C0"/>
                </a:solidFill>
              </a:rPr>
              <a:t>                                 </a:t>
            </a:r>
            <a:r>
              <a:rPr lang="it-IT" sz="8000" b="1" i="1" dirty="0" smtClean="0">
                <a:solidFill>
                  <a:srgbClr val="FF0000"/>
                </a:solidFill>
                <a:latin typeface="Jokerman" pitchFamily="82" charset="0"/>
              </a:rPr>
              <a:t>Ferdinando  </a:t>
            </a:r>
            <a:r>
              <a:rPr lang="it-IT" sz="8000" b="1" i="1" dirty="0" err="1" smtClean="0">
                <a:solidFill>
                  <a:srgbClr val="FF0000"/>
                </a:solidFill>
                <a:latin typeface="Jokerman" pitchFamily="82" charset="0"/>
              </a:rPr>
              <a:t>Montuschi</a:t>
            </a:r>
            <a:endParaRPr lang="it-IT" sz="8000" b="1" dirty="0" smtClean="0">
              <a:solidFill>
                <a:srgbClr val="FF0000"/>
              </a:solidFill>
              <a:latin typeface="Jokerman" pitchFamily="82" charset="0"/>
            </a:endParaRPr>
          </a:p>
          <a:p>
            <a:pPr>
              <a:spcBef>
                <a:spcPts val="0"/>
              </a:spcBef>
            </a:pPr>
            <a:endParaRPr lang="it-IT" dirty="0">
              <a:latin typeface="Jokerman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ttangolo 25"/>
          <p:cNvSpPr/>
          <p:nvPr/>
        </p:nvSpPr>
        <p:spPr>
          <a:xfrm>
            <a:off x="571472" y="5143512"/>
            <a:ext cx="8001056" cy="1071570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7" y="714356"/>
            <a:ext cx="8443915" cy="5786478"/>
          </a:xfrm>
          <a:solidFill>
            <a:srgbClr val="0070C0"/>
          </a:solidFill>
          <a:ln>
            <a:noFill/>
          </a:ln>
          <a:effectLst>
            <a:softEdge rad="63500"/>
          </a:effectLst>
        </p:spPr>
        <p:txBody>
          <a:bodyPr>
            <a:normAutofit lnSpcReduction="10000"/>
          </a:bodyPr>
          <a:lstStyle/>
          <a:p>
            <a:pPr algn="ctr" hangingPunct="0">
              <a:buNone/>
            </a:pPr>
            <a:endParaRPr lang="it-IT" sz="1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 hangingPunct="0">
              <a:buNone/>
            </a:pPr>
            <a:r>
              <a:rPr lang="it-IT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UN  SANO  UMORISMO </a:t>
            </a:r>
          </a:p>
          <a:p>
            <a:pPr algn="ctr" hangingPunct="0">
              <a:buNone/>
            </a:pPr>
            <a:r>
              <a:rPr lang="it-IT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FAVORISCE  LA  SALUTE  PSICO-FISICA</a:t>
            </a:r>
          </a:p>
          <a:p>
            <a:pPr algn="ctr" hangingPunct="0">
              <a:buNone/>
            </a:pPr>
            <a:endParaRPr lang="it-IT" sz="2000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algn="ctr" hangingPunct="0">
              <a:buNone/>
            </a:pPr>
            <a:endParaRPr lang="it-IT" sz="2000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algn="ctr" hangingPunct="0">
              <a:buNone/>
            </a:pPr>
            <a:endParaRPr lang="it-IT" sz="2000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algn="ctr" hangingPunct="0">
              <a:buNone/>
            </a:pPr>
            <a:endParaRPr lang="it-IT" sz="2000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algn="ctr" hangingPunct="0">
              <a:buNone/>
            </a:pPr>
            <a:endParaRPr lang="it-IT" sz="2000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algn="ctr" hangingPunct="0">
              <a:buNone/>
            </a:pPr>
            <a:endParaRPr lang="it-IT" sz="2000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algn="ctr" hangingPunct="0">
              <a:buNone/>
            </a:pPr>
            <a:endParaRPr lang="it-IT" sz="2000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algn="ctr" hangingPunct="0">
              <a:buNone/>
            </a:pPr>
            <a:endParaRPr lang="it-IT" sz="2000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algn="ctr" hangingPunct="0">
              <a:buNone/>
            </a:pPr>
            <a:endParaRPr lang="it-IT" sz="2000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algn="ctr" hangingPunct="0">
              <a:buNone/>
            </a:pPr>
            <a:endParaRPr lang="it-IT" sz="2000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algn="ctr" hangingPunct="0">
              <a:buNone/>
            </a:pPr>
            <a:r>
              <a:rPr lang="it-IT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CAPACITA’   </a:t>
            </a:r>
            <a:r>
              <a:rPr lang="it-IT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DI</a:t>
            </a:r>
            <a:r>
              <a:rPr lang="it-IT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ADATTAMENTO</a:t>
            </a:r>
          </a:p>
          <a:p>
            <a:pPr algn="ctr" hangingPunct="0">
              <a:buNone/>
            </a:pPr>
            <a:r>
              <a:rPr lang="it-IT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Star bene con se stessi, con gli altri, col mondo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571473" y="1928802"/>
            <a:ext cx="4857783" cy="2857520"/>
          </a:xfrm>
          <a:prstGeom prst="rect">
            <a:avLst/>
          </a:prstGeom>
          <a:solidFill>
            <a:srgbClr val="FFFFFF"/>
          </a:solidFill>
          <a:ln w="190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8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Livello  affettivo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it-IT" sz="28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Arial" pitchFamily="34" charset="0"/>
              </a:rPr>
              <a:t>DINAMICHE  RELAZIONALI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it-IT" sz="28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Arial" pitchFamily="34" charset="0"/>
              </a:rPr>
              <a:t>EQUILIBRIO  </a:t>
            </a:r>
            <a:r>
              <a:rPr kumimoji="0" lang="it-IT" sz="28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Arial" pitchFamily="34" charset="0"/>
              </a:rPr>
              <a:t>AFFETTIVO</a:t>
            </a:r>
            <a:endParaRPr kumimoji="0" lang="it-IT" sz="2800" b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it-IT" sz="2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Arial" pitchFamily="34" charset="0"/>
              </a:rPr>
              <a:t>Sdrammatizzazione tensioni</a:t>
            </a:r>
            <a:r>
              <a:rPr kumimoji="0" lang="it-IT" sz="2200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Arial" pitchFamily="34" charset="0"/>
              </a:rPr>
              <a:t> e </a:t>
            </a:r>
            <a:r>
              <a:rPr kumimoji="0" lang="it-IT" sz="2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Arial" pitchFamily="34" charset="0"/>
              </a:rPr>
              <a:t>conflitti.</a:t>
            </a:r>
          </a:p>
          <a:p>
            <a:pPr marL="0" marR="0" lvl="0" indent="0" algn="just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it-IT" sz="2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Arial" pitchFamily="34" charset="0"/>
              </a:rPr>
              <a:t>Riduzione di frustrazioni e aggressività.</a:t>
            </a:r>
          </a:p>
          <a:p>
            <a:pPr marL="0" marR="0" lvl="0" indent="0" algn="just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it-IT" sz="2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Arial" pitchFamily="34" charset="0"/>
              </a:rPr>
              <a:t>Serenità,</a:t>
            </a:r>
            <a:r>
              <a:rPr kumimoji="0" lang="it-IT" sz="2200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it-IT" sz="2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Arial" pitchFamily="34" charset="0"/>
              </a:rPr>
              <a:t>distensione,</a:t>
            </a:r>
            <a:r>
              <a:rPr kumimoji="0" lang="it-IT" sz="2200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it-IT" sz="2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Arial" pitchFamily="34" charset="0"/>
              </a:rPr>
              <a:t>gioia  interiore. </a:t>
            </a:r>
            <a:endParaRPr kumimoji="0" lang="it-IT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5500694" y="1928802"/>
            <a:ext cx="3071835" cy="2857520"/>
          </a:xfrm>
          <a:prstGeom prst="rect">
            <a:avLst/>
          </a:prstGeom>
          <a:solidFill>
            <a:srgbClr val="FFFFFF"/>
          </a:solidFill>
          <a:ln w="190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800" b="1" i="1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Livello  cognitivo</a:t>
            </a:r>
            <a:r>
              <a:rPr kumimoji="0" lang="it-IT" sz="28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it-IT" sz="2800" b="1" u="none" strike="noStrike" cap="none" spc="100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CREATIVITA’</a:t>
            </a:r>
          </a:p>
          <a:p>
            <a:pPr marL="0" marR="0" lvl="0" indent="0" algn="ctr" defTabSz="914400" rtl="0" eaLnBrk="1" fontAlgn="base" latinLnBrk="0" hangingPunct="1">
              <a:lnSpc>
                <a:spcPct val="112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it-IT" sz="2800" b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AGILITA</a:t>
            </a:r>
            <a:r>
              <a:rPr kumimoji="0" lang="it-IT" sz="2800" b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’ MENTALE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it-IT" sz="2800" b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SENSO  CRITICO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lang="it-IT" sz="1400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it-IT" sz="1400" b="1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	</a:t>
            </a:r>
            <a:r>
              <a:rPr lang="it-IT" sz="1600" b="1" dirty="0" smtClean="0">
                <a:solidFill>
                  <a:srgbClr val="0000FF"/>
                </a:solidFill>
                <a:latin typeface="Jokerman" pitchFamily="82" charset="0"/>
                <a:cs typeface="Arial" pitchFamily="34" charset="0"/>
              </a:rPr>
              <a:t>  </a:t>
            </a:r>
            <a:r>
              <a:rPr lang="it-IT" sz="1600" b="1" i="1" dirty="0" smtClean="0">
                <a:solidFill>
                  <a:srgbClr val="FF0000"/>
                </a:solidFill>
                <a:latin typeface="Jokerman" pitchFamily="82" charset="0"/>
                <a:cs typeface="Arial" pitchFamily="34" charset="0"/>
              </a:rPr>
              <a:t>Domenico  Volpi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it-IT" sz="1600" b="1" i="1" dirty="0" err="1" smtClean="0">
                <a:solidFill>
                  <a:srgbClr val="FF0000"/>
                </a:solidFill>
                <a:latin typeface="Jokerman" pitchFamily="82" charset="0"/>
                <a:cs typeface="Arial" pitchFamily="34" charset="0"/>
              </a:rPr>
              <a:t>Giovannantonio</a:t>
            </a:r>
            <a:r>
              <a:rPr lang="it-IT" sz="1600" b="1" i="1" dirty="0" smtClean="0">
                <a:solidFill>
                  <a:srgbClr val="FF0000"/>
                </a:solidFill>
                <a:latin typeface="Jokerman" pitchFamily="82" charset="0"/>
                <a:cs typeface="Arial" pitchFamily="34" charset="0"/>
              </a:rPr>
              <a:t>  </a:t>
            </a:r>
            <a:r>
              <a:rPr lang="it-IT" sz="1600" b="1" i="1" dirty="0" err="1" smtClean="0">
                <a:solidFill>
                  <a:srgbClr val="FF0000"/>
                </a:solidFill>
                <a:latin typeface="Jokerman" pitchFamily="82" charset="0"/>
                <a:cs typeface="Arial" pitchFamily="34" charset="0"/>
              </a:rPr>
              <a:t>Forabosco</a:t>
            </a:r>
            <a:endParaRPr lang="it-IT" sz="1600" b="1" i="1" dirty="0" smtClean="0">
              <a:solidFill>
                <a:srgbClr val="FF0000"/>
              </a:solidFill>
              <a:latin typeface="Jokerman" pitchFamily="82" charset="0"/>
              <a:cs typeface="Arial" pitchFamily="34" charset="0"/>
            </a:endParaRPr>
          </a:p>
        </p:txBody>
      </p:sp>
      <p:sp>
        <p:nvSpPr>
          <p:cNvPr id="27" name="Freccia in giù 26"/>
          <p:cNvSpPr/>
          <p:nvPr/>
        </p:nvSpPr>
        <p:spPr>
          <a:xfrm>
            <a:off x="2643175" y="4714884"/>
            <a:ext cx="714380" cy="357190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28" name="Freccia in giù 27"/>
          <p:cNvSpPr/>
          <p:nvPr/>
        </p:nvSpPr>
        <p:spPr>
          <a:xfrm>
            <a:off x="6929455" y="4714884"/>
            <a:ext cx="714380" cy="357190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28"/>
          <p:cNvSpPr/>
          <p:nvPr/>
        </p:nvSpPr>
        <p:spPr>
          <a:xfrm>
            <a:off x="571472" y="5143512"/>
            <a:ext cx="8001056" cy="121444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186766" cy="2214578"/>
          </a:xfrm>
          <a:solidFill>
            <a:srgbClr val="7030A0"/>
          </a:solidFill>
          <a:effectLst>
            <a:softEdge rad="127000"/>
          </a:effectLst>
        </p:spPr>
        <p:txBody>
          <a:bodyPr>
            <a:noAutofit/>
          </a:bodyPr>
          <a:lstStyle/>
          <a:p>
            <a:pPr algn="ctr" hangingPunct="0"/>
            <a:r>
              <a:rPr lang="it-IT" sz="2000" u="sng" dirty="0" smtClean="0"/>
              <a:t/>
            </a:r>
            <a:br>
              <a:rPr lang="it-IT" sz="2000" u="sng" dirty="0" smtClean="0"/>
            </a:br>
            <a:r>
              <a:rPr lang="it-IT" sz="2000" u="sng" dirty="0" smtClean="0"/>
              <a:t/>
            </a:r>
            <a:br>
              <a:rPr lang="it-IT" sz="2000" u="sng" dirty="0" smtClean="0"/>
            </a:br>
            <a:r>
              <a:rPr lang="it-IT" sz="2000" u="sng" dirty="0" smtClean="0"/>
              <a:t/>
            </a:r>
            <a:br>
              <a:rPr lang="it-IT" sz="2000" u="sng" dirty="0" smtClean="0"/>
            </a:br>
            <a:r>
              <a:rPr lang="it-IT" sz="2000" dirty="0" smtClean="0"/>
              <a:t> </a:t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 </a:t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TEORIA   PSICANALITICA   </a:t>
            </a:r>
            <a:r>
              <a:rPr lang="it-IT" sz="3200" b="1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DI</a:t>
            </a:r>
            <a:r>
              <a:rPr lang="it-IT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FREUD</a:t>
            </a:r>
            <a:br>
              <a:rPr lang="it-IT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r>
              <a:rPr lang="it-IT" sz="14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</a:t>
            </a:r>
            <a:r>
              <a:rPr lang="it-IT" sz="3200" u="sng" dirty="0" smtClean="0">
                <a:solidFill>
                  <a:schemeClr val="bg1"/>
                </a:solidFill>
              </a:rPr>
              <a:t/>
            </a:r>
            <a:br>
              <a:rPr lang="it-IT" sz="3200" u="sng" dirty="0" smtClean="0">
                <a:solidFill>
                  <a:schemeClr val="bg1"/>
                </a:solidFill>
              </a:rPr>
            </a:br>
            <a:r>
              <a:rPr lang="it-IT" sz="3200" b="1" i="1" dirty="0" smtClean="0">
                <a:solidFill>
                  <a:schemeClr val="bg1"/>
                </a:solidFill>
              </a:rPr>
              <a:t>Il riso è un mezzo CATARTICO-LIBERATORIO </a:t>
            </a:r>
            <a:br>
              <a:rPr lang="it-IT" sz="3200" b="1" i="1" dirty="0" smtClean="0">
                <a:solidFill>
                  <a:schemeClr val="bg1"/>
                </a:solidFill>
              </a:rPr>
            </a:br>
            <a:r>
              <a:rPr lang="it-IT" sz="3200" b="1" i="1" dirty="0" smtClean="0">
                <a:solidFill>
                  <a:schemeClr val="bg1"/>
                </a:solidFill>
              </a:rPr>
              <a:t>di  pulsioni-tensioni  proibite  e represse</a:t>
            </a:r>
            <a:r>
              <a:rPr lang="it-IT" sz="2000" b="1" i="1" dirty="0" smtClean="0">
                <a:solidFill>
                  <a:schemeClr val="bg1"/>
                </a:solidFill>
              </a:rPr>
              <a:t/>
            </a:r>
            <a:br>
              <a:rPr lang="it-IT" sz="2000" b="1" i="1" dirty="0" smtClean="0">
                <a:solidFill>
                  <a:schemeClr val="bg1"/>
                </a:solidFill>
              </a:rPr>
            </a:br>
            <a:r>
              <a:rPr lang="it-IT" sz="1000" b="1" i="1" dirty="0" smtClean="0">
                <a:solidFill>
                  <a:schemeClr val="bg1"/>
                </a:solidFill>
              </a:rPr>
              <a:t/>
            </a:r>
            <a:br>
              <a:rPr lang="it-IT" sz="1000" b="1" i="1" dirty="0" smtClean="0">
                <a:solidFill>
                  <a:schemeClr val="bg1"/>
                </a:solidFill>
              </a:rPr>
            </a:br>
            <a:endParaRPr lang="it-IT" sz="10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472" y="3357562"/>
            <a:ext cx="8001056" cy="2428892"/>
          </a:xfrm>
          <a:solidFill>
            <a:schemeClr val="bg1"/>
          </a:solidFill>
          <a:ln w="57150" cmpd="thickThin">
            <a:solidFill>
              <a:srgbClr val="7030A0"/>
            </a:solidFill>
          </a:ln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3500" dirty="0" smtClean="0">
                <a:solidFill>
                  <a:srgbClr val="7030A0"/>
                </a:solidFill>
              </a:rPr>
              <a:t>Freud ritiene l’umorismo un mezzo c</a:t>
            </a:r>
            <a:r>
              <a:rPr lang="it-IT" sz="3500" b="1" dirty="0" smtClean="0">
                <a:solidFill>
                  <a:srgbClr val="7030A0"/>
                </a:solidFill>
              </a:rPr>
              <a:t>atarti-co  </a:t>
            </a:r>
            <a:r>
              <a:rPr lang="it-IT" sz="3500" dirty="0" smtClean="0">
                <a:solidFill>
                  <a:srgbClr val="7030A0"/>
                </a:solidFill>
              </a:rPr>
              <a:t>per </a:t>
            </a:r>
            <a:r>
              <a:rPr lang="it-IT" sz="3500" b="1" dirty="0" smtClean="0">
                <a:solidFill>
                  <a:srgbClr val="7030A0"/>
                </a:solidFill>
              </a:rPr>
              <a:t>liberarsi </a:t>
            </a:r>
            <a:r>
              <a:rPr lang="it-IT" sz="3500" dirty="0" smtClean="0">
                <a:solidFill>
                  <a:srgbClr val="7030A0"/>
                </a:solidFill>
              </a:rPr>
              <a:t>da tensioni e pulsioni re-presse di tipo aggressivo o sessuale, moral-mente proibite  e/o  socialmente  censurate.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2500330"/>
          </a:xfrm>
          <a:solidFill>
            <a:srgbClr val="0070C0"/>
          </a:solidFill>
          <a:ln w="28575">
            <a:solidFill>
              <a:srgbClr val="0070C0"/>
            </a:solidFill>
          </a:ln>
          <a:effectLst>
            <a:softEdge rad="127000"/>
          </a:effectLst>
        </p:spPr>
        <p:txBody>
          <a:bodyPr>
            <a:normAutofit fontScale="90000"/>
          </a:bodyPr>
          <a:lstStyle/>
          <a:p>
            <a:pPr lvl="0" algn="ctr" fontAlgn="base">
              <a:spcAft>
                <a:spcPct val="0"/>
              </a:spcAft>
            </a:pPr>
            <a:r>
              <a:rPr lang="it-IT" sz="3200" u="sng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latin typeface="Aharoni" pitchFamily="2" charset="-79"/>
                <a:cs typeface="Aharoni" pitchFamily="2" charset="-79"/>
              </a:rPr>
            </a:br>
            <a:r>
              <a:rPr lang="it-IT" sz="3200" u="sng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latin typeface="Aharoni" pitchFamily="2" charset="-79"/>
                <a:cs typeface="Aharoni" pitchFamily="2" charset="-79"/>
              </a:rPr>
            </a:br>
            <a:r>
              <a:rPr lang="it-IT" sz="3200" u="sng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latin typeface="Aharoni" pitchFamily="2" charset="-79"/>
                <a:cs typeface="Aharoni" pitchFamily="2" charset="-79"/>
              </a:rPr>
            </a:br>
            <a:r>
              <a:rPr lang="it-IT" sz="3200" u="sng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latin typeface="Aharoni" pitchFamily="2" charset="-79"/>
                <a:cs typeface="Aharoni" pitchFamily="2" charset="-79"/>
              </a:rPr>
            </a:br>
            <a:r>
              <a:rPr lang="it-IT" sz="3200" u="sng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latin typeface="Aharoni" pitchFamily="2" charset="-79"/>
                <a:cs typeface="Aharoni" pitchFamily="2" charset="-79"/>
              </a:rPr>
            </a:br>
            <a:r>
              <a:rPr lang="it-IT" sz="3200" u="sng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latin typeface="Aharoni" pitchFamily="2" charset="-79"/>
                <a:cs typeface="Aharoni" pitchFamily="2" charset="-79"/>
              </a:rPr>
            </a:br>
            <a:r>
              <a:rPr lang="it-IT" sz="3100" dirty="0" smtClean="0">
                <a:solidFill>
                  <a:schemeClr val="tx1"/>
                </a:solidFill>
                <a:cs typeface="Arial" pitchFamily="34" charset="0"/>
              </a:rPr>
              <a:t/>
            </a:r>
            <a:br>
              <a:rPr lang="it-IT" sz="3100" dirty="0" smtClean="0">
                <a:solidFill>
                  <a:schemeClr val="tx1"/>
                </a:solidFill>
                <a:cs typeface="Arial" pitchFamily="34" charset="0"/>
              </a:rPr>
            </a:br>
            <a:r>
              <a:rPr lang="it-IT" sz="3600" u="sng" spc="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TEORIA  SOCIALE  </a:t>
            </a:r>
            <a:r>
              <a:rPr lang="it-IT" sz="3600" u="sng" spc="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DI</a:t>
            </a:r>
            <a:r>
              <a:rPr lang="it-IT" sz="3600" u="sng" spc="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BERGSON</a:t>
            </a:r>
            <a:r>
              <a:rPr lang="it-IT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r>
              <a:rPr lang="it-IT" sz="16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</a:t>
            </a:r>
            <a:r>
              <a:rPr lang="it-IT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r>
              <a:rPr lang="it-IT" sz="3600" b="1" i="1" dirty="0" smtClean="0" bmk="OLE_LINK2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“Il riso è un  fatto  SOCIALE”  </a:t>
            </a:r>
            <a:r>
              <a:rPr lang="it-IT" sz="3100" b="1" i="1" dirty="0" smtClean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it-IT" sz="3100" b="1" i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it-IT" sz="3600" b="1" i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per  CORREGGERE comportamenti  sbagliati:</a:t>
            </a:r>
            <a:br>
              <a:rPr lang="it-IT" sz="3600" b="1" i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</a:br>
            <a:r>
              <a:rPr lang="it-IT" sz="3600" b="1" i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“</a:t>
            </a:r>
            <a:r>
              <a:rPr lang="it-IT" sz="3600" b="1" i="1" dirty="0" err="1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castigat</a:t>
            </a:r>
            <a:r>
              <a:rPr lang="it-IT" sz="3600" b="1" i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  ridendo  </a:t>
            </a:r>
            <a:r>
              <a:rPr lang="it-IT" sz="3600" b="1" i="1" dirty="0" err="1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mores</a:t>
            </a:r>
            <a:r>
              <a:rPr lang="it-IT" sz="3600" b="1" i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”</a:t>
            </a:r>
            <a:r>
              <a:rPr lang="it-IT" sz="3100" b="1" i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/>
            </a:r>
            <a:br>
              <a:rPr lang="it-IT" sz="3100" b="1" i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</a:br>
            <a:endParaRPr lang="it-IT" sz="1100" b="1" i="1" dirty="0">
              <a:solidFill>
                <a:schemeClr val="bg1"/>
              </a:solidFill>
              <a:cs typeface="Aharoni" pitchFamily="2" charset="-79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472" y="3500438"/>
            <a:ext cx="8072494" cy="2571768"/>
          </a:xfrm>
          <a:ln w="57150" cmpd="thickThin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just" hangingPunct="0">
              <a:buNone/>
            </a:pPr>
            <a:r>
              <a:rPr lang="it-IT" sz="3200" dirty="0" smtClean="0">
                <a:solidFill>
                  <a:srgbClr val="0033CC"/>
                </a:solidFill>
              </a:rPr>
              <a:t> Ad un signore che ascolta con occhi privi </a:t>
            </a:r>
          </a:p>
          <a:p>
            <a:pPr algn="just" hangingPunct="0">
              <a:buNone/>
            </a:pPr>
            <a:r>
              <a:rPr lang="it-IT" sz="3200" dirty="0" smtClean="0">
                <a:solidFill>
                  <a:srgbClr val="0033CC"/>
                </a:solidFill>
              </a:rPr>
              <a:t> di commozione un sermone che fa piangere,</a:t>
            </a:r>
          </a:p>
          <a:p>
            <a:pPr algn="just" hangingPunct="0">
              <a:buNone/>
            </a:pPr>
            <a:r>
              <a:rPr lang="it-IT" sz="3200" dirty="0" smtClean="0">
                <a:solidFill>
                  <a:srgbClr val="0033CC"/>
                </a:solidFill>
              </a:rPr>
              <a:t> i partecipanti chiedono: -Lei non piange? </a:t>
            </a:r>
          </a:p>
          <a:p>
            <a:pPr algn="just" hangingPunct="0">
              <a:buNone/>
            </a:pPr>
            <a:r>
              <a:rPr lang="it-IT" sz="3200" dirty="0" smtClean="0">
                <a:solidFill>
                  <a:srgbClr val="0033CC"/>
                </a:solidFill>
              </a:rPr>
              <a:t> E lui: -Non sono di questa parrocchia.</a:t>
            </a:r>
          </a:p>
          <a:p>
            <a:pPr algn="just" hangingPunct="0">
              <a:buNone/>
            </a:pPr>
            <a:endParaRPr lang="it-IT" sz="3200" dirty="0" smtClean="0">
              <a:solidFill>
                <a:srgbClr val="0033CC"/>
              </a:solidFill>
            </a:endParaRPr>
          </a:p>
          <a:p>
            <a:pPr algn="just" hangingPunct="0">
              <a:buNone/>
            </a:pPr>
            <a:endParaRPr lang="it-IT" sz="3200" dirty="0" smtClean="0">
              <a:solidFill>
                <a:srgbClr val="0033CC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2071702"/>
          </a:xfrm>
          <a:solidFill>
            <a:srgbClr val="0070C0"/>
          </a:solidFill>
          <a:ln w="28575">
            <a:solidFill>
              <a:srgbClr val="0070C0"/>
            </a:solidFill>
          </a:ln>
          <a:effectLst>
            <a:softEdge rad="127000"/>
          </a:effectLst>
        </p:spPr>
        <p:txBody>
          <a:bodyPr>
            <a:normAutofit fontScale="90000"/>
          </a:bodyPr>
          <a:lstStyle/>
          <a:p>
            <a:pPr algn="ctr" fontAlgn="base">
              <a:spcAft>
                <a:spcPct val="0"/>
              </a:spcAft>
            </a:pPr>
            <a:r>
              <a:rPr lang="it-IT" sz="3200" u="sng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latin typeface="Aharoni" pitchFamily="2" charset="-79"/>
                <a:cs typeface="Aharoni" pitchFamily="2" charset="-79"/>
              </a:rPr>
            </a:br>
            <a:r>
              <a:rPr lang="it-IT" sz="3200" u="sng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latin typeface="Aharoni" pitchFamily="2" charset="-79"/>
                <a:cs typeface="Aharoni" pitchFamily="2" charset="-79"/>
              </a:rPr>
            </a:br>
            <a:r>
              <a:rPr lang="it-IT" sz="3200" u="sng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latin typeface="Aharoni" pitchFamily="2" charset="-79"/>
                <a:cs typeface="Aharoni" pitchFamily="2" charset="-79"/>
              </a:rPr>
            </a:br>
            <a:r>
              <a:rPr lang="it-IT" sz="3200" u="sng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latin typeface="Aharoni" pitchFamily="2" charset="-79"/>
                <a:cs typeface="Aharoni" pitchFamily="2" charset="-79"/>
              </a:rPr>
            </a:br>
            <a:r>
              <a:rPr lang="it-IT" sz="3200" u="sng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latin typeface="Aharoni" pitchFamily="2" charset="-79"/>
                <a:cs typeface="Aharoni" pitchFamily="2" charset="-79"/>
              </a:rPr>
            </a:br>
            <a:r>
              <a:rPr lang="it-IT" sz="3200" u="sng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latin typeface="Aharoni" pitchFamily="2" charset="-79"/>
                <a:cs typeface="Aharoni" pitchFamily="2" charset="-79"/>
              </a:rPr>
            </a:br>
            <a:r>
              <a:rPr lang="it-IT" sz="3100" dirty="0" smtClean="0">
                <a:solidFill>
                  <a:schemeClr val="tx1"/>
                </a:solidFill>
                <a:cs typeface="Arial" pitchFamily="34" charset="0"/>
              </a:rPr>
              <a:t/>
            </a:r>
            <a:br>
              <a:rPr lang="it-IT" sz="3100" dirty="0" smtClean="0">
                <a:solidFill>
                  <a:schemeClr val="tx1"/>
                </a:solidFill>
                <a:cs typeface="Arial" pitchFamily="34" charset="0"/>
              </a:rPr>
            </a:br>
            <a:r>
              <a:rPr lang="it-IT" sz="3100" dirty="0" smtClean="0">
                <a:solidFill>
                  <a:schemeClr val="tx1"/>
                </a:solidFill>
                <a:cs typeface="Arial" pitchFamily="34" charset="0"/>
              </a:rPr>
              <a:t/>
            </a:r>
            <a:br>
              <a:rPr lang="it-IT" sz="3100" dirty="0" smtClean="0">
                <a:solidFill>
                  <a:schemeClr val="tx1"/>
                </a:solidFill>
                <a:cs typeface="Arial" pitchFamily="34" charset="0"/>
              </a:rPr>
            </a:br>
            <a:r>
              <a:rPr lang="it-IT" sz="3100" dirty="0" smtClean="0">
                <a:solidFill>
                  <a:schemeClr val="tx1"/>
                </a:solidFill>
                <a:cs typeface="Arial" pitchFamily="34" charset="0"/>
              </a:rPr>
              <a:t/>
            </a:r>
            <a:br>
              <a:rPr lang="it-IT" sz="3100" dirty="0" smtClean="0">
                <a:solidFill>
                  <a:schemeClr val="tx1"/>
                </a:solidFill>
                <a:cs typeface="Arial" pitchFamily="34" charset="0"/>
              </a:rPr>
            </a:br>
            <a:r>
              <a:rPr lang="it-IT" sz="3100" dirty="0" smtClean="0">
                <a:solidFill>
                  <a:schemeClr val="tx1"/>
                </a:solidFill>
                <a:cs typeface="Arial" pitchFamily="34" charset="0"/>
              </a:rPr>
              <a:t/>
            </a:r>
            <a:br>
              <a:rPr lang="it-IT" sz="3100" dirty="0" smtClean="0">
                <a:solidFill>
                  <a:schemeClr val="tx1"/>
                </a:solidFill>
                <a:cs typeface="Arial" pitchFamily="34" charset="0"/>
              </a:rPr>
            </a:br>
            <a:r>
              <a:rPr lang="it-IT" sz="3100" dirty="0" smtClean="0">
                <a:solidFill>
                  <a:schemeClr val="tx1"/>
                </a:solidFill>
                <a:cs typeface="Arial" pitchFamily="34" charset="0"/>
              </a:rPr>
              <a:t/>
            </a:r>
            <a:br>
              <a:rPr lang="it-IT" sz="3100" dirty="0" smtClean="0">
                <a:solidFill>
                  <a:schemeClr val="tx1"/>
                </a:solidFill>
                <a:cs typeface="Arial" pitchFamily="34" charset="0"/>
              </a:rPr>
            </a:br>
            <a:r>
              <a:rPr lang="it-IT" sz="3100" dirty="0" smtClean="0">
                <a:solidFill>
                  <a:schemeClr val="tx1"/>
                </a:solidFill>
                <a:cs typeface="Arial" pitchFamily="34" charset="0"/>
              </a:rPr>
              <a:t/>
            </a:r>
            <a:br>
              <a:rPr lang="it-IT" sz="3100" dirty="0" smtClean="0">
                <a:solidFill>
                  <a:schemeClr val="tx1"/>
                </a:solidFill>
                <a:cs typeface="Arial" pitchFamily="34" charset="0"/>
              </a:rPr>
            </a:br>
            <a:r>
              <a:rPr lang="it-IT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r>
              <a:rPr lang="it-IT" sz="16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</a:t>
            </a:r>
            <a:r>
              <a:rPr lang="it-IT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r>
              <a:rPr lang="it-IT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r>
              <a:rPr lang="it-IT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r>
              <a:rPr lang="it-IT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r>
              <a:rPr lang="it-IT" sz="11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</a:t>
            </a:r>
            <a:r>
              <a:rPr lang="it-IT" sz="3200" i="1" dirty="0" smtClean="0"/>
              <a:t/>
            </a:r>
            <a:br>
              <a:rPr lang="it-IT" sz="3200" i="1" dirty="0" smtClean="0"/>
            </a:br>
            <a:r>
              <a:rPr lang="it-IT" sz="36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TEORIA  SOCIALE  </a:t>
            </a:r>
            <a:r>
              <a:rPr lang="it-IT" sz="3600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DI</a:t>
            </a:r>
            <a:r>
              <a:rPr lang="it-IT" sz="36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BERGSON</a:t>
            </a:r>
            <a:br>
              <a:rPr lang="it-IT" sz="36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r>
              <a:rPr lang="it-IT" sz="11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</a:t>
            </a:r>
            <a:r>
              <a:rPr lang="it-IT" sz="3600" b="1" i="1" dirty="0" smtClean="0">
                <a:solidFill>
                  <a:schemeClr val="bg1"/>
                </a:solidFill>
                <a:latin typeface="Aharoni" pitchFamily="2" charset="-79"/>
                <a:ea typeface="Times New Roman" pitchFamily="18" charset="0"/>
                <a:cs typeface="Aharoni" pitchFamily="2" charset="-79"/>
              </a:rPr>
              <a:t/>
            </a:r>
            <a:br>
              <a:rPr lang="it-IT" sz="3600" b="1" i="1" dirty="0" smtClean="0">
                <a:solidFill>
                  <a:schemeClr val="bg1"/>
                </a:solidFill>
                <a:latin typeface="Aharoni" pitchFamily="2" charset="-79"/>
                <a:ea typeface="Times New Roman" pitchFamily="18" charset="0"/>
                <a:cs typeface="Aharoni" pitchFamily="2" charset="-79"/>
              </a:rPr>
            </a:br>
            <a:r>
              <a:rPr lang="it-IT" sz="3600" b="1" i="1" dirty="0" smtClean="0">
                <a:solidFill>
                  <a:schemeClr val="bg1"/>
                </a:solidFill>
              </a:rPr>
              <a:t>Il comico è  “qualcosa di MECCANICO </a:t>
            </a:r>
            <a:br>
              <a:rPr lang="it-IT" sz="3600" b="1" i="1" dirty="0" smtClean="0">
                <a:solidFill>
                  <a:schemeClr val="bg1"/>
                </a:solidFill>
              </a:rPr>
            </a:br>
            <a:r>
              <a:rPr lang="it-IT" sz="3600" b="1" i="1" dirty="0" smtClean="0">
                <a:solidFill>
                  <a:schemeClr val="bg1"/>
                </a:solidFill>
              </a:rPr>
              <a:t>applicato al vivente” </a:t>
            </a:r>
            <a:r>
              <a:rPr lang="it-IT" sz="3600" i="1" dirty="0" smtClean="0"/>
              <a:t/>
            </a:r>
            <a:br>
              <a:rPr lang="it-IT" sz="3600" i="1" dirty="0" smtClean="0"/>
            </a:br>
            <a:r>
              <a:rPr lang="it-IT" sz="1100" i="1" dirty="0" smtClean="0">
                <a:solidFill>
                  <a:schemeClr val="bg1"/>
                </a:solidFill>
              </a:rPr>
              <a:t>       </a:t>
            </a:r>
            <a:endParaRPr lang="it-IT" sz="1100" b="1" i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571472" y="3214686"/>
            <a:ext cx="8001056" cy="2143140"/>
          </a:xfrm>
          <a:ln w="57150" cmpd="thickThin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it-IT" sz="3500" dirty="0" smtClean="0">
                <a:solidFill>
                  <a:srgbClr val="0033CC"/>
                </a:solidFill>
              </a:rPr>
              <a:t> Come quei </a:t>
            </a:r>
            <a:r>
              <a:rPr lang="it-IT" sz="3500" b="1" dirty="0" smtClean="0">
                <a:solidFill>
                  <a:srgbClr val="0033CC"/>
                </a:solidFill>
              </a:rPr>
              <a:t>doganieri </a:t>
            </a:r>
            <a:r>
              <a:rPr lang="it-IT" sz="3500" dirty="0" smtClean="0">
                <a:solidFill>
                  <a:srgbClr val="0033CC"/>
                </a:solidFill>
              </a:rPr>
              <a:t>che, accorsi in</a:t>
            </a:r>
          </a:p>
          <a:p>
            <a:pPr algn="just">
              <a:spcBef>
                <a:spcPts val="0"/>
              </a:spcBef>
              <a:buNone/>
            </a:pPr>
            <a:r>
              <a:rPr lang="it-IT" sz="3500" dirty="0" smtClean="0">
                <a:solidFill>
                  <a:srgbClr val="0033CC"/>
                </a:solidFill>
              </a:rPr>
              <a:t> aiuto di alcuni </a:t>
            </a:r>
            <a:r>
              <a:rPr lang="it-IT" sz="3500" dirty="0" err="1" smtClean="0">
                <a:solidFill>
                  <a:srgbClr val="0033CC"/>
                </a:solidFill>
              </a:rPr>
              <a:t>nàufraghi</a:t>
            </a:r>
            <a:r>
              <a:rPr lang="it-IT" sz="3500" dirty="0" smtClean="0">
                <a:solidFill>
                  <a:srgbClr val="0033CC"/>
                </a:solidFill>
              </a:rPr>
              <a:t>,  gli chiedono: </a:t>
            </a:r>
          </a:p>
          <a:p>
            <a:pPr algn="just">
              <a:spcBef>
                <a:spcPts val="0"/>
              </a:spcBef>
              <a:buNone/>
            </a:pPr>
            <a:r>
              <a:rPr lang="it-IT" sz="3500" dirty="0" smtClean="0">
                <a:solidFill>
                  <a:srgbClr val="0033CC"/>
                </a:solidFill>
              </a:rPr>
              <a:t>-Avete  niente  da  </a:t>
            </a:r>
            <a:r>
              <a:rPr lang="it-IT" sz="3500" b="1" dirty="0" smtClean="0">
                <a:solidFill>
                  <a:srgbClr val="0033CC"/>
                </a:solidFill>
              </a:rPr>
              <a:t>dichiarare?</a:t>
            </a:r>
            <a:endParaRPr lang="it-IT" sz="3500" i="1" dirty="0" smtClean="0">
              <a:solidFill>
                <a:srgbClr val="0033CC"/>
              </a:solidFill>
            </a:endParaRPr>
          </a:p>
          <a:p>
            <a:endParaRPr lang="it-IT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2428892"/>
          </a:xfrm>
          <a:solidFill>
            <a:srgbClr val="FF0000"/>
          </a:solidFill>
          <a:ln w="57150" cmpd="thickThin">
            <a:solidFill>
              <a:srgbClr val="FF0000"/>
            </a:solidFill>
          </a:ln>
          <a:effectLst>
            <a:softEdge rad="127000"/>
          </a:effectLst>
        </p:spPr>
        <p:txBody>
          <a:bodyPr>
            <a:normAutofit/>
          </a:bodyPr>
          <a:lstStyle/>
          <a:p>
            <a:pPr algn="ctr"/>
            <a:r>
              <a:rPr lang="it-IT" sz="33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TEORIA  COGNITIVISTA  </a:t>
            </a:r>
            <a:r>
              <a:rPr lang="it-IT" sz="3300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DI</a:t>
            </a:r>
            <a:r>
              <a:rPr lang="it-IT" sz="33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KOESTLER</a:t>
            </a:r>
            <a:r>
              <a:rPr lang="it-IT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it-IT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r>
              <a:rPr lang="it-IT" sz="16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</a:t>
            </a:r>
            <a:r>
              <a:rPr lang="it-IT" sz="3200" b="1" u="sng" dirty="0" smtClean="0">
                <a:solidFill>
                  <a:schemeClr val="bg1"/>
                </a:solidFill>
                <a:cs typeface="Aharoni" pitchFamily="2" charset="-79"/>
              </a:rPr>
              <a:t/>
            </a:r>
            <a:br>
              <a:rPr lang="it-IT" sz="3200" b="1" u="sng" dirty="0" smtClean="0">
                <a:solidFill>
                  <a:schemeClr val="bg1"/>
                </a:solidFill>
                <a:cs typeface="Aharoni" pitchFamily="2" charset="-79"/>
              </a:rPr>
            </a:br>
            <a:r>
              <a:rPr lang="it-IT" sz="3100" b="1" i="1" dirty="0" smtClean="0">
                <a:solidFill>
                  <a:schemeClr val="bg1"/>
                </a:solidFill>
              </a:rPr>
              <a:t>CREATIVITA’: collegare le idee in modo originale</a:t>
            </a:r>
            <a:br>
              <a:rPr lang="it-IT" sz="3100" b="1" i="1" dirty="0" smtClean="0">
                <a:solidFill>
                  <a:schemeClr val="bg1"/>
                </a:solidFill>
              </a:rPr>
            </a:br>
            <a:r>
              <a:rPr lang="it-IT" sz="3100" b="1" i="1" dirty="0" smtClean="0">
                <a:solidFill>
                  <a:schemeClr val="bg1"/>
                </a:solidFill>
              </a:rPr>
              <a:t>“BISOCIAZIONE” : unione paradossale </a:t>
            </a:r>
            <a:br>
              <a:rPr lang="it-IT" sz="3100" b="1" i="1" dirty="0" smtClean="0">
                <a:solidFill>
                  <a:schemeClr val="bg1"/>
                </a:solidFill>
              </a:rPr>
            </a:br>
            <a:r>
              <a:rPr lang="it-IT" sz="3100" b="1" i="1" dirty="0" smtClean="0">
                <a:solidFill>
                  <a:schemeClr val="bg1"/>
                </a:solidFill>
              </a:rPr>
              <a:t>di 2 logiche  in contrasto tra loro</a:t>
            </a:r>
            <a:br>
              <a:rPr lang="it-IT" sz="3100" b="1" i="1" dirty="0" smtClean="0">
                <a:solidFill>
                  <a:schemeClr val="bg1"/>
                </a:solidFill>
              </a:rPr>
            </a:br>
            <a:r>
              <a:rPr lang="it-IT" sz="1100" b="1" i="1" dirty="0" smtClean="0">
                <a:solidFill>
                  <a:schemeClr val="bg1"/>
                </a:solidFill>
              </a:rPr>
              <a:t>          </a:t>
            </a:r>
            <a:endParaRPr lang="it-IT" sz="1100" b="1" dirty="0">
              <a:cs typeface="Aharoni" pitchFamily="2" charset="-79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71472" y="3214686"/>
            <a:ext cx="8001056" cy="1500198"/>
          </a:xfrm>
          <a:solidFill>
            <a:schemeClr val="bg1"/>
          </a:solidFill>
          <a:ln w="57150" cmpd="thickThin"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pPr hangingPunct="0">
              <a:spcBef>
                <a:spcPts val="0"/>
              </a:spcBef>
              <a:buNone/>
            </a:pPr>
            <a:r>
              <a:rPr lang="it-IT" sz="3000" dirty="0" smtClean="0">
                <a:solidFill>
                  <a:srgbClr val="FF0000"/>
                </a:solidFill>
              </a:rPr>
              <a:t>Un</a:t>
            </a:r>
            <a:r>
              <a:rPr lang="it-IT" sz="3000" b="1" dirty="0" smtClean="0">
                <a:solidFill>
                  <a:srgbClr val="FF0000"/>
                </a:solidFill>
              </a:rPr>
              <a:t> carcerato </a:t>
            </a:r>
            <a:r>
              <a:rPr lang="it-IT" sz="3000" dirty="0" smtClean="0">
                <a:solidFill>
                  <a:srgbClr val="FF0000"/>
                </a:solidFill>
              </a:rPr>
              <a:t>giocava a carte con i suoi carcerieri;</a:t>
            </a:r>
          </a:p>
          <a:p>
            <a:pPr marL="6350" indent="-6350" algn="just" hangingPunct="0">
              <a:spcBef>
                <a:spcPts val="0"/>
              </a:spcBef>
              <a:buNone/>
            </a:pPr>
            <a:r>
              <a:rPr lang="it-IT" sz="3000" dirty="0" smtClean="0">
                <a:solidFill>
                  <a:srgbClr val="FF0000"/>
                </a:solidFill>
              </a:rPr>
              <a:t>quando si accorsero che </a:t>
            </a:r>
            <a:r>
              <a:rPr lang="it-IT" sz="3000" b="1" dirty="0" smtClean="0">
                <a:solidFill>
                  <a:srgbClr val="FF0000"/>
                </a:solidFill>
              </a:rPr>
              <a:t>barava</a:t>
            </a:r>
            <a:r>
              <a:rPr lang="it-IT" sz="3000" dirty="0" smtClean="0">
                <a:solidFill>
                  <a:srgbClr val="FF0000"/>
                </a:solidFill>
              </a:rPr>
              <a:t> lo </a:t>
            </a:r>
            <a:r>
              <a:rPr lang="it-IT" sz="3000" b="1" dirty="0" smtClean="0">
                <a:solidFill>
                  <a:srgbClr val="FF0000"/>
                </a:solidFill>
              </a:rPr>
              <a:t>cacciarono </a:t>
            </a:r>
          </a:p>
          <a:p>
            <a:pPr marL="6350" indent="-6350" algn="just" hangingPunct="0">
              <a:spcBef>
                <a:spcPts val="0"/>
              </a:spcBef>
              <a:buNone/>
            </a:pPr>
            <a:r>
              <a:rPr lang="it-IT" sz="3000" dirty="0" smtClean="0">
                <a:solidFill>
                  <a:srgbClr val="FF0000"/>
                </a:solidFill>
              </a:rPr>
              <a:t>a calci dalla </a:t>
            </a:r>
            <a:r>
              <a:rPr lang="it-IT" sz="3000" b="1" dirty="0" smtClean="0">
                <a:solidFill>
                  <a:srgbClr val="FF0000"/>
                </a:solidFill>
              </a:rPr>
              <a:t>prigione</a:t>
            </a:r>
            <a:r>
              <a:rPr lang="it-IT" sz="3000" dirty="0" smtClean="0">
                <a:solidFill>
                  <a:srgbClr val="FF0000"/>
                </a:solidFill>
              </a:rPr>
              <a:t>.</a:t>
            </a:r>
          </a:p>
          <a:p>
            <a:pPr hangingPunct="0"/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71472" y="5000636"/>
            <a:ext cx="8001056" cy="1143008"/>
          </a:xfrm>
          <a:ln w="57150" cmpd="thickThin"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it-IT" sz="3000" dirty="0" smtClean="0">
                <a:solidFill>
                  <a:srgbClr val="FF0000"/>
                </a:solidFill>
              </a:rPr>
              <a:t>Un interista dice: -Un minuto prima di morire </a:t>
            </a:r>
            <a:r>
              <a:rPr lang="it-IT" sz="3000" b="1" dirty="0" smtClean="0">
                <a:solidFill>
                  <a:srgbClr val="FF0000"/>
                </a:solidFill>
              </a:rPr>
              <a:t>di-vento milanista</a:t>
            </a:r>
            <a:r>
              <a:rPr lang="it-IT" sz="3000" dirty="0" smtClean="0">
                <a:solidFill>
                  <a:srgbClr val="FF0000"/>
                </a:solidFill>
              </a:rPr>
              <a:t>: così almeno</a:t>
            </a:r>
            <a:r>
              <a:rPr lang="it-IT" sz="3000" b="1" dirty="0" smtClean="0">
                <a:solidFill>
                  <a:srgbClr val="FF0000"/>
                </a:solidFill>
              </a:rPr>
              <a:t> </a:t>
            </a:r>
            <a:r>
              <a:rPr lang="it-IT" sz="3000" dirty="0" smtClean="0">
                <a:solidFill>
                  <a:srgbClr val="FF0000"/>
                </a:solidFill>
              </a:rPr>
              <a:t>schiatta uno di loro.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00034" y="967917"/>
            <a:ext cx="8072494" cy="2246769"/>
          </a:xfrm>
          <a:prstGeom prst="rect">
            <a:avLst/>
          </a:prstGeom>
          <a:noFill/>
          <a:ln w="57150" cmpd="thickThin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000" dirty="0" smtClean="0">
              <a:solidFill>
                <a:srgbClr val="FF0000"/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3000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-</a:t>
            </a:r>
            <a:r>
              <a:rPr lang="it-IT" sz="3000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Giorgio</a:t>
            </a:r>
            <a:r>
              <a:rPr lang="it-IT" sz="3000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, non andare a giocare </a:t>
            </a:r>
            <a:r>
              <a:rPr lang="it-IT" sz="3000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con Carlo</a:t>
            </a:r>
            <a:r>
              <a:rPr lang="it-IT" sz="3000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che è tanto </a:t>
            </a:r>
            <a:r>
              <a:rPr lang="it-IT" sz="3000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maleducato</a:t>
            </a:r>
            <a:r>
              <a:rPr lang="it-IT" sz="3000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!    -Sì, mamma, ma </a:t>
            </a:r>
            <a:r>
              <a:rPr lang="it-IT" sz="3000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Carlo </a:t>
            </a:r>
            <a:r>
              <a:rPr lang="it-IT" sz="3000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può venire a giocare </a:t>
            </a:r>
            <a:r>
              <a:rPr lang="it-IT" sz="3000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con me</a:t>
            </a:r>
            <a:r>
              <a:rPr lang="it-IT" sz="3000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che sono tanto </a:t>
            </a:r>
            <a:r>
              <a:rPr lang="it-IT" sz="3000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beneducato</a:t>
            </a:r>
            <a:r>
              <a:rPr lang="it-IT" sz="3000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?</a:t>
            </a:r>
            <a:r>
              <a:rPr lang="it-IT" sz="3000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it-IT" sz="3000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it-IT" sz="3000" i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(Jean Charles)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000" i="1" dirty="0" smtClean="0">
              <a:solidFill>
                <a:srgbClr val="FF0000"/>
              </a:solidFill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00034" y="3644160"/>
            <a:ext cx="8072494" cy="1785104"/>
          </a:xfrm>
          <a:prstGeom prst="rect">
            <a:avLst/>
          </a:prstGeom>
          <a:noFill/>
          <a:ln w="57150" cmpd="thickThin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it-IT" sz="1000" dirty="0" smtClean="0">
              <a:solidFill>
                <a:srgbClr val="FF0000"/>
              </a:solidFill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sz="3000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Da un’indagine è stato appurato che</a:t>
            </a:r>
            <a:r>
              <a:rPr lang="it-IT" sz="3000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nei  treni l’ultima vettura </a:t>
            </a:r>
            <a:r>
              <a:rPr lang="it-IT" sz="3000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è la più pericolosa.</a:t>
            </a:r>
            <a:r>
              <a:rPr lang="it-IT" sz="3000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it-IT" sz="3000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Perciò la Direzione ha deciso di </a:t>
            </a:r>
            <a:r>
              <a:rPr lang="it-IT" sz="3000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eliminarla</a:t>
            </a:r>
            <a:r>
              <a:rPr lang="it-IT" sz="3000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. </a:t>
            </a:r>
            <a:r>
              <a:rPr lang="it-IT" sz="3000" i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(D. Ippolito)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it-IT" sz="1000" i="1" dirty="0" smtClean="0">
              <a:solidFill>
                <a:srgbClr val="FF0000"/>
              </a:solidFill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00034" y="860899"/>
            <a:ext cx="8143932" cy="5139869"/>
          </a:xfrm>
          <a:prstGeom prst="rect">
            <a:avLst/>
          </a:prstGeom>
          <a:noFill/>
          <a:ln w="57150" cmpd="thickThin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hangingPunct="0"/>
            <a:r>
              <a:rPr lang="it-IT" sz="3000" dirty="0" smtClean="0">
                <a:solidFill>
                  <a:srgbClr val="FF0000"/>
                </a:solidFill>
              </a:rPr>
              <a:t> Giorgio, finalmente ti si rivede! Ma che cosa ti è successo? Avevi una criniera di capelli, e adesso sei tutto </a:t>
            </a:r>
            <a:r>
              <a:rPr lang="it-IT" sz="3000" b="1" dirty="0" smtClean="0">
                <a:solidFill>
                  <a:srgbClr val="FF0000"/>
                </a:solidFill>
              </a:rPr>
              <a:t>pelato</a:t>
            </a:r>
            <a:r>
              <a:rPr lang="it-IT" sz="3000" dirty="0" smtClean="0">
                <a:solidFill>
                  <a:srgbClr val="FF0000"/>
                </a:solidFill>
              </a:rPr>
              <a:t>;  eri magro come un grissino e sei diventato una </a:t>
            </a:r>
            <a:r>
              <a:rPr lang="it-IT" sz="3000" b="1" dirty="0" smtClean="0">
                <a:solidFill>
                  <a:srgbClr val="FF0000"/>
                </a:solidFill>
              </a:rPr>
              <a:t>botte</a:t>
            </a:r>
            <a:r>
              <a:rPr lang="it-IT" sz="3000" dirty="0" smtClean="0">
                <a:solidFill>
                  <a:srgbClr val="FF0000"/>
                </a:solidFill>
              </a:rPr>
              <a:t>;  avevi </a:t>
            </a:r>
            <a:r>
              <a:rPr lang="it-IT" sz="3000" dirty="0" smtClean="0">
                <a:solidFill>
                  <a:srgbClr val="FF0000"/>
                </a:solidFill>
              </a:rPr>
              <a:t>la vista di un’ </a:t>
            </a:r>
            <a:r>
              <a:rPr lang="it-IT" sz="3000" dirty="0" smtClean="0">
                <a:solidFill>
                  <a:srgbClr val="FF0000"/>
                </a:solidFill>
              </a:rPr>
              <a:t>aquila </a:t>
            </a:r>
            <a:r>
              <a:rPr lang="it-IT" sz="3000" dirty="0" smtClean="0">
                <a:solidFill>
                  <a:srgbClr val="FF0000"/>
                </a:solidFill>
              </a:rPr>
              <a:t>e adesso porti gli </a:t>
            </a:r>
            <a:r>
              <a:rPr lang="it-IT" sz="3000" b="1" dirty="0" smtClean="0">
                <a:solidFill>
                  <a:srgbClr val="FF0000"/>
                </a:solidFill>
              </a:rPr>
              <a:t>occhiali</a:t>
            </a:r>
            <a:r>
              <a:rPr lang="it-IT" sz="3000" dirty="0" smtClean="0">
                <a:solidFill>
                  <a:srgbClr val="FF0000"/>
                </a:solidFill>
              </a:rPr>
              <a:t>; hai persino cambiato </a:t>
            </a:r>
            <a:r>
              <a:rPr lang="it-IT" sz="3000" b="1" dirty="0" smtClean="0">
                <a:solidFill>
                  <a:srgbClr val="FF0000"/>
                </a:solidFill>
              </a:rPr>
              <a:t>andatura</a:t>
            </a:r>
            <a:r>
              <a:rPr lang="it-IT" sz="3000" dirty="0" smtClean="0">
                <a:solidFill>
                  <a:srgbClr val="FF0000"/>
                </a:solidFill>
              </a:rPr>
              <a:t>! </a:t>
            </a:r>
          </a:p>
          <a:p>
            <a:pPr hangingPunct="0"/>
            <a:r>
              <a:rPr lang="it-IT" sz="3000" dirty="0" smtClean="0">
                <a:solidFill>
                  <a:srgbClr val="FF0000"/>
                </a:solidFill>
              </a:rPr>
              <a:t>-Ma guardi signore che lei si sbaglia: io non sono Giorgio, io mi chiamo Giovanni!</a:t>
            </a:r>
            <a:endParaRPr lang="it-IT" sz="3000" i="1" dirty="0" smtClean="0">
              <a:solidFill>
                <a:srgbClr val="FF0000"/>
              </a:solidFill>
            </a:endParaRPr>
          </a:p>
          <a:p>
            <a:pPr hangingPunct="0"/>
            <a:r>
              <a:rPr lang="it-IT" sz="3000" dirty="0" smtClean="0">
                <a:solidFill>
                  <a:srgbClr val="FF0000"/>
                </a:solidFill>
              </a:rPr>
              <a:t>-Ma non mi dire! </a:t>
            </a:r>
            <a:r>
              <a:rPr lang="it-IT" sz="3000" b="1" dirty="0" smtClean="0">
                <a:solidFill>
                  <a:srgbClr val="FF0000"/>
                </a:solidFill>
              </a:rPr>
              <a:t>Anche il nome</a:t>
            </a:r>
            <a:r>
              <a:rPr lang="it-IT" sz="3000" dirty="0" smtClean="0">
                <a:solidFill>
                  <a:srgbClr val="FF0000"/>
                </a:solidFill>
              </a:rPr>
              <a:t> ti sei </a:t>
            </a:r>
            <a:r>
              <a:rPr lang="it-IT" sz="3000" dirty="0" smtClean="0">
                <a:solidFill>
                  <a:srgbClr val="FF0000"/>
                </a:solidFill>
              </a:rPr>
              <a:t>cambia-to</a:t>
            </a:r>
            <a:r>
              <a:rPr lang="it-IT" sz="3000" dirty="0" smtClean="0">
                <a:solidFill>
                  <a:srgbClr val="FF0000"/>
                </a:solidFill>
              </a:rPr>
              <a:t>! </a:t>
            </a:r>
          </a:p>
          <a:p>
            <a:pPr lvl="0" indent="288925" fontAlgn="base">
              <a:spcBef>
                <a:spcPct val="0"/>
              </a:spcBef>
              <a:spcAft>
                <a:spcPct val="0"/>
              </a:spcAft>
            </a:pPr>
            <a:endParaRPr lang="it-IT" sz="2800" dirty="0" smtClean="0">
              <a:solidFill>
                <a:srgbClr val="FF0000"/>
              </a:solidFill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540</TotalTime>
  <Words>928</Words>
  <Application>Microsoft Office PowerPoint</Application>
  <PresentationFormat>Presentazione su schermo (4:3)</PresentationFormat>
  <Paragraphs>136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Equinozio</vt:lpstr>
      <vt:lpstr>                                                                              UNA   RISATA   CI   SALVERA’ </vt:lpstr>
      <vt:lpstr>Ridere  è  una  cosa  seria            Mario  Farné</vt:lpstr>
      <vt:lpstr>Diapositiva 3</vt:lpstr>
      <vt:lpstr>                    TEORIA   PSICANALITICA   DI  FREUD           Il riso è un mezzo CATARTICO-LIBERATORIO  di  pulsioni-tensioni  proibite  e represse  </vt:lpstr>
      <vt:lpstr>       TEORIA  SOCIALE  DI  BERGSON     “Il riso è un  fatto  SOCIALE”   per  CORREGGERE comportamenti  sbagliati: “castigat  ridendo  mores” </vt:lpstr>
      <vt:lpstr>                         TEORIA  SOCIALE  DI  BERGSON     Il comico è  “qualcosa di MECCANICO  applicato al vivente”         </vt:lpstr>
      <vt:lpstr>TEORIA  COGNITIVISTA  DI  KOESTLER              CREATIVITA’: collegare le idee in modo originale “BISOCIAZIONE” : unione paradossale  di 2 logiche  in contrasto tra loro           </vt:lpstr>
      <vt:lpstr>Diapositiva 8</vt:lpstr>
      <vt:lpstr>Diapositiva 9</vt:lpstr>
      <vt:lpstr> SOR-PRESA           </vt:lpstr>
      <vt:lpstr>L’ARMA  DEL  SORRISO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UNA  RISATA  CI  SALVERA’</dc:title>
  <dc:creator>Ennioi</dc:creator>
  <cp:lastModifiedBy>Ennioi</cp:lastModifiedBy>
  <cp:revision>90</cp:revision>
  <dcterms:created xsi:type="dcterms:W3CDTF">2015-10-13T07:00:08Z</dcterms:created>
  <dcterms:modified xsi:type="dcterms:W3CDTF">2015-11-08T07:26:42Z</dcterms:modified>
</cp:coreProperties>
</file>